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319" r:id="rId3"/>
    <p:sldId id="350" r:id="rId4"/>
    <p:sldId id="388" r:id="rId5"/>
    <p:sldId id="374" r:id="rId6"/>
    <p:sldId id="393" r:id="rId7"/>
    <p:sldId id="280" r:id="rId8"/>
    <p:sldId id="398" r:id="rId9"/>
    <p:sldId id="399" r:id="rId10"/>
    <p:sldId id="400" r:id="rId11"/>
    <p:sldId id="389" r:id="rId12"/>
    <p:sldId id="397" r:id="rId13"/>
    <p:sldId id="394" r:id="rId14"/>
    <p:sldId id="396" r:id="rId15"/>
    <p:sldId id="391" r:id="rId16"/>
  </p:sldIdLst>
  <p:sldSz cx="9144000" cy="5143500" type="screen16x9"/>
  <p:notesSz cx="6858000" cy="9144000"/>
  <p:embeddedFontLst>
    <p:embeddedFont>
      <p:font typeface="Abril Fatface" panose="02000503000000020003" pitchFamily="2" charset="77"/>
      <p:regular r:id="rId18"/>
    </p:embeddedFont>
    <p:embeddedFont>
      <p:font typeface="DM Sans" pitchFamily="2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497FD4-CC46-4E56-8FCD-425BDC88EA98}">
  <a:tblStyle styleId="{31497FD4-CC46-4E56-8FCD-425BDC88EA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12"/>
    <p:restoredTop sz="88299"/>
  </p:normalViewPr>
  <p:slideViewPr>
    <p:cSldViewPr snapToGrid="0" snapToObjects="1">
      <p:cViewPr varScale="1">
        <p:scale>
          <a:sx n="144" d="100"/>
          <a:sy n="144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F89F6B-6C62-DB42-9584-1CF5D3720B3D}" type="doc">
      <dgm:prSet loTypeId="urn:microsoft.com/office/officeart/2005/8/layout/process3" loCatId="" qsTypeId="urn:microsoft.com/office/officeart/2005/8/quickstyle/simple4" qsCatId="simple" csTypeId="urn:microsoft.com/office/officeart/2005/8/colors/accent1_2" csCatId="accent1" phldr="1"/>
      <dgm:spPr/>
    </dgm:pt>
    <dgm:pt modelId="{F7F963D7-A6C1-7547-BB6D-9A6B114D1CDE}">
      <dgm:prSet phldrT="[Text]"/>
      <dgm:spPr/>
      <dgm:t>
        <a:bodyPr/>
        <a:lstStyle/>
        <a:p>
          <a:r>
            <a:rPr lang="en-US" b="0" dirty="0">
              <a:latin typeface="DM Sans" pitchFamily="2" charset="77"/>
            </a:rPr>
            <a:t>WWI - 1930s</a:t>
          </a:r>
        </a:p>
      </dgm:t>
    </dgm:pt>
    <dgm:pt modelId="{F81F794A-9C1B-1443-9993-64B5FB9BE284}" type="parTrans" cxnId="{6E690E80-C62B-324F-A3F9-A669584E489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BD0F9F5-FB64-8C46-95A8-B4D922420840}" type="sibTrans" cxnId="{6E690E80-C62B-324F-A3F9-A669584E489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D20B3919-7AE0-7540-A6E4-BD0CCEE2D683}">
      <dgm:prSet phldrT="[Text]"/>
      <dgm:spPr/>
      <dgm:t>
        <a:bodyPr/>
        <a:lstStyle/>
        <a:p>
          <a:r>
            <a:rPr lang="en-US" b="0" dirty="0">
              <a:latin typeface="DM Sans" pitchFamily="2" charset="77"/>
            </a:rPr>
            <a:t>1930s – 1960s</a:t>
          </a:r>
        </a:p>
      </dgm:t>
    </dgm:pt>
    <dgm:pt modelId="{9D81BB6C-6DFE-044D-9709-4492EBFD60AE}" type="parTrans" cxnId="{62078D5F-3785-5B49-9E82-3A4A77D27EF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F46561A4-4E53-2445-8F99-057C9C20A947}" type="sibTrans" cxnId="{62078D5F-3785-5B49-9E82-3A4A77D27EF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5331D7B1-B2B5-9148-B59C-597BE8EBAFEA}">
      <dgm:prSet phldrT="[Text]"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Selective exposure</a:t>
          </a:r>
        </a:p>
      </dgm:t>
    </dgm:pt>
    <dgm:pt modelId="{A901FC3B-78C4-4745-8ED3-8D79891AA97A}" type="parTrans" cxnId="{929E1BB0-70AE-6C41-8C46-87168EEC8CC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0E7BD3D2-41E6-3142-85B7-B1800BCB4C59}" type="sibTrans" cxnId="{929E1BB0-70AE-6C41-8C46-87168EEC8CC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A8F6C9EB-1D4C-034A-A7C5-CE239CBDBDAA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Magic Bullet</a:t>
          </a:r>
        </a:p>
      </dgm:t>
    </dgm:pt>
    <dgm:pt modelId="{49E8F7D4-E49E-EA40-A963-289E9CBB364A}" type="parTrans" cxnId="{CAB55521-028D-F54D-9B58-C66FEB2DF614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418ABD0A-6001-6640-9823-7B9D372E5D49}" type="sibTrans" cxnId="{CAB55521-028D-F54D-9B58-C66FEB2DF614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B7AE7EE-6449-AA49-8420-CA9C7F9B1A3A}">
      <dgm:prSet/>
      <dgm:spPr/>
      <dgm:t>
        <a:bodyPr/>
        <a:lstStyle/>
        <a:p>
          <a:r>
            <a:rPr lang="en-US" b="0" i="0" dirty="0">
              <a:solidFill>
                <a:schemeClr val="tx2"/>
              </a:solidFill>
              <a:latin typeface="DM Sans" pitchFamily="2" charset="77"/>
            </a:rPr>
            <a:t>Hypodermic Needle</a:t>
          </a:r>
          <a:endParaRPr lang="en-US" b="0" dirty="0">
            <a:solidFill>
              <a:schemeClr val="tx2"/>
            </a:solidFill>
            <a:latin typeface="DM Sans" pitchFamily="2" charset="77"/>
          </a:endParaRPr>
        </a:p>
      </dgm:t>
    </dgm:pt>
    <dgm:pt modelId="{15DDDC0C-9C50-4F45-9F48-813946A4B092}" type="parTrans" cxnId="{B07B2E7F-E185-B643-8BAA-F79E26021981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3FCD5EA6-9D72-934E-A073-423E8D2FEED2}" type="sibTrans" cxnId="{B07B2E7F-E185-B643-8BAA-F79E26021981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35870CBC-0BEE-CD42-96FA-56100141E39A}">
      <dgm:prSet phldrT="[Text]"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Two-step flow</a:t>
          </a:r>
        </a:p>
      </dgm:t>
    </dgm:pt>
    <dgm:pt modelId="{F73EDC8E-C637-3A44-9BD8-E5217E1D7F73}" type="parTrans" cxnId="{B7D17E0F-C466-9742-8E36-E7E19E1C8C2F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A3C3DA9D-0787-5742-9B03-2A5009291FCB}" type="sibTrans" cxnId="{B7D17E0F-C466-9742-8E36-E7E19E1C8C2F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925663C3-7394-934C-8D56-98D146E28BFA}">
      <dgm:prSet/>
      <dgm:spPr/>
      <dgm:t>
        <a:bodyPr/>
        <a:lstStyle/>
        <a:p>
          <a:r>
            <a:rPr lang="en-US" b="0">
              <a:solidFill>
                <a:schemeClr val="tx2"/>
              </a:solidFill>
              <a:latin typeface="DM Sans" pitchFamily="2" charset="77"/>
            </a:rPr>
            <a:t>Agenda setting</a:t>
          </a:r>
          <a:endParaRPr lang="en-US" b="0" dirty="0">
            <a:solidFill>
              <a:schemeClr val="tx2"/>
            </a:solidFill>
            <a:latin typeface="DM Sans" pitchFamily="2" charset="77"/>
          </a:endParaRPr>
        </a:p>
      </dgm:t>
    </dgm:pt>
    <dgm:pt modelId="{F5E69539-AE3A-EE44-B1F4-BFCCF127182E}" type="sibTrans" cxnId="{658AF64D-B5B0-3B48-B7D5-6D093039541C}">
      <dgm:prSet/>
      <dgm:spPr/>
      <dgm:t>
        <a:bodyPr/>
        <a:lstStyle/>
        <a:p>
          <a:endParaRPr lang="en-US"/>
        </a:p>
      </dgm:t>
    </dgm:pt>
    <dgm:pt modelId="{B71C178D-09D3-9C40-B03B-648E829B49A6}" type="parTrans" cxnId="{658AF64D-B5B0-3B48-B7D5-6D093039541C}">
      <dgm:prSet/>
      <dgm:spPr/>
      <dgm:t>
        <a:bodyPr/>
        <a:lstStyle/>
        <a:p>
          <a:endParaRPr lang="en-US"/>
        </a:p>
      </dgm:t>
    </dgm:pt>
    <dgm:pt modelId="{C77B4E9D-8833-C54D-97A6-B2AE9BBEF984}">
      <dgm:prSet/>
      <dgm:spPr/>
      <dgm:t>
        <a:bodyPr/>
        <a:lstStyle/>
        <a:p>
          <a:r>
            <a:rPr lang="en-US" b="0" dirty="0">
              <a:latin typeface="DM Sans" pitchFamily="2" charset="77"/>
            </a:rPr>
            <a:t>1970s - </a:t>
          </a:r>
        </a:p>
      </dgm:t>
    </dgm:pt>
    <dgm:pt modelId="{EBC2FCFC-7705-F340-9BFC-0CD8B2E2526C}" type="sibTrans" cxnId="{B8C4EEE5-AA80-F443-9196-066B4248838C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4620067B-0ABC-BC48-965F-028B74F333E1}" type="parTrans" cxnId="{B8C4EEE5-AA80-F443-9196-066B4248838C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AED79992-FCCF-4E42-8129-3E64D14D7DE7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Social constructivism</a:t>
          </a:r>
        </a:p>
      </dgm:t>
    </dgm:pt>
    <dgm:pt modelId="{056B32B0-AB0D-E448-B1C7-93041A0748A5}" type="sibTrans" cxnId="{50228B27-0ECC-BA41-ABDE-90BC95531BE0}">
      <dgm:prSet/>
      <dgm:spPr/>
      <dgm:t>
        <a:bodyPr/>
        <a:lstStyle/>
        <a:p>
          <a:endParaRPr lang="en-US" b="0"/>
        </a:p>
      </dgm:t>
    </dgm:pt>
    <dgm:pt modelId="{C2827219-F1F2-7943-8388-206B8A16F8E8}" type="parTrans" cxnId="{50228B27-0ECC-BA41-ABDE-90BC95531BE0}">
      <dgm:prSet/>
      <dgm:spPr/>
      <dgm:t>
        <a:bodyPr/>
        <a:lstStyle/>
        <a:p>
          <a:endParaRPr lang="en-US" b="0"/>
        </a:p>
      </dgm:t>
    </dgm:pt>
    <dgm:pt modelId="{641C6805-6B31-6D4A-9508-B8E2C6299C8D}">
      <dgm:prSet/>
      <dgm:spPr/>
      <dgm:t>
        <a:bodyPr/>
        <a:lstStyle/>
        <a:p>
          <a:r>
            <a:rPr lang="en-US" b="0">
              <a:latin typeface="DM Sans" pitchFamily="2" charset="77"/>
            </a:rPr>
            <a:t>1960s </a:t>
          </a:r>
          <a:r>
            <a:rPr lang="en-US" b="0" dirty="0">
              <a:latin typeface="DM Sans" pitchFamily="2" charset="77"/>
            </a:rPr>
            <a:t>– 1970s</a:t>
          </a:r>
        </a:p>
      </dgm:t>
    </dgm:pt>
    <dgm:pt modelId="{B29A31D8-9D94-3045-AADF-BBB7BBF21A27}" type="sibTrans" cxnId="{75667FD4-2F6D-C747-93E4-1501AD9932A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E67B677B-22BF-1E40-BA0B-02CAE6371845}" type="parTrans" cxnId="{75667FD4-2F6D-C747-93E4-1501AD9932A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1BCCF30-72A0-1648-BB2C-8DDCE804D574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Spiral of silence</a:t>
          </a:r>
        </a:p>
      </dgm:t>
    </dgm:pt>
    <dgm:pt modelId="{E9784639-232F-A547-BB31-3C8C42F81C8C}" type="sibTrans" cxnId="{26DAF072-66D0-6846-B832-309AE157CCCC}">
      <dgm:prSet/>
      <dgm:spPr/>
      <dgm:t>
        <a:bodyPr/>
        <a:lstStyle/>
        <a:p>
          <a:endParaRPr lang="en-US" b="0"/>
        </a:p>
      </dgm:t>
    </dgm:pt>
    <dgm:pt modelId="{314A9014-035C-3A4D-BF0D-141B6B03E3DC}" type="parTrans" cxnId="{26DAF072-66D0-6846-B832-309AE157CCCC}">
      <dgm:prSet/>
      <dgm:spPr/>
      <dgm:t>
        <a:bodyPr/>
        <a:lstStyle/>
        <a:p>
          <a:endParaRPr lang="en-US" b="0"/>
        </a:p>
      </dgm:t>
    </dgm:pt>
    <dgm:pt modelId="{40DAC8C7-993E-6941-BED1-50BE882BF6D3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Cultivation</a:t>
          </a:r>
        </a:p>
      </dgm:t>
    </dgm:pt>
    <dgm:pt modelId="{6FA7BAD4-B6AD-6A4F-A02A-BB707EB63076}" type="sibTrans" cxnId="{AAF1AA12-FFCC-0C4B-ADDB-BA0740255B5F}">
      <dgm:prSet/>
      <dgm:spPr/>
      <dgm:t>
        <a:bodyPr/>
        <a:lstStyle/>
        <a:p>
          <a:endParaRPr lang="en-US" b="0"/>
        </a:p>
      </dgm:t>
    </dgm:pt>
    <dgm:pt modelId="{4BFB965C-E6A6-5542-96B1-1BDD44769B4D}" type="parTrans" cxnId="{AAF1AA12-FFCC-0C4B-ADDB-BA0740255B5F}">
      <dgm:prSet/>
      <dgm:spPr/>
      <dgm:t>
        <a:bodyPr/>
        <a:lstStyle/>
        <a:p>
          <a:endParaRPr lang="en-US" b="0"/>
        </a:p>
      </dgm:t>
    </dgm:pt>
    <dgm:pt modelId="{02DBB6EE-8F72-2345-BFB1-3C096E82A57F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Framing</a:t>
          </a:r>
        </a:p>
      </dgm:t>
    </dgm:pt>
    <dgm:pt modelId="{8E8FFA5A-16D3-2047-9A3F-81D1F98992AE}" type="sibTrans" cxnId="{3DABBC0E-9F31-984D-9255-2B8E8459AB83}">
      <dgm:prSet/>
      <dgm:spPr/>
      <dgm:t>
        <a:bodyPr/>
        <a:lstStyle/>
        <a:p>
          <a:endParaRPr lang="en-US"/>
        </a:p>
      </dgm:t>
    </dgm:pt>
    <dgm:pt modelId="{DF4E9D5B-00AF-834B-98B8-0745446BDBBD}" type="parTrans" cxnId="{3DABBC0E-9F31-984D-9255-2B8E8459AB83}">
      <dgm:prSet/>
      <dgm:spPr/>
      <dgm:t>
        <a:bodyPr/>
        <a:lstStyle/>
        <a:p>
          <a:endParaRPr lang="en-US"/>
        </a:p>
      </dgm:t>
    </dgm:pt>
    <dgm:pt modelId="{1384AD0E-49BC-C449-822E-ABBD8F518D0D}" type="pres">
      <dgm:prSet presAssocID="{8FF89F6B-6C62-DB42-9584-1CF5D3720B3D}" presName="linearFlow" presStyleCnt="0">
        <dgm:presLayoutVars>
          <dgm:dir/>
          <dgm:animLvl val="lvl"/>
          <dgm:resizeHandles val="exact"/>
        </dgm:presLayoutVars>
      </dgm:prSet>
      <dgm:spPr/>
    </dgm:pt>
    <dgm:pt modelId="{E07EEEEC-C7F8-8C4B-A314-4AB97A1A9576}" type="pres">
      <dgm:prSet presAssocID="{F7F963D7-A6C1-7547-BB6D-9A6B114D1CDE}" presName="composite" presStyleCnt="0"/>
      <dgm:spPr/>
    </dgm:pt>
    <dgm:pt modelId="{52B26118-9AEE-3943-8F7F-1B0AB20F4067}" type="pres">
      <dgm:prSet presAssocID="{F7F963D7-A6C1-7547-BB6D-9A6B114D1CDE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761E611-0BD5-5740-8822-6013F3D030F9}" type="pres">
      <dgm:prSet presAssocID="{F7F963D7-A6C1-7547-BB6D-9A6B114D1CDE}" presName="parSh" presStyleLbl="node1" presStyleIdx="0" presStyleCnt="4"/>
      <dgm:spPr/>
    </dgm:pt>
    <dgm:pt modelId="{C5BE0302-3584-2242-9CB4-043FB4AC6E1F}" type="pres">
      <dgm:prSet presAssocID="{F7F963D7-A6C1-7547-BB6D-9A6B114D1CDE}" presName="desTx" presStyleLbl="fgAcc1" presStyleIdx="0" presStyleCnt="4">
        <dgm:presLayoutVars>
          <dgm:bulletEnabled val="1"/>
        </dgm:presLayoutVars>
      </dgm:prSet>
      <dgm:spPr/>
    </dgm:pt>
    <dgm:pt modelId="{9F0EE7D9-C918-874E-8468-FF4147B78316}" type="pres">
      <dgm:prSet presAssocID="{7BD0F9F5-FB64-8C46-95A8-B4D922420840}" presName="sibTrans" presStyleLbl="sibTrans2D1" presStyleIdx="0" presStyleCnt="3"/>
      <dgm:spPr/>
    </dgm:pt>
    <dgm:pt modelId="{77F85637-4375-7246-8FD0-D52217D99173}" type="pres">
      <dgm:prSet presAssocID="{7BD0F9F5-FB64-8C46-95A8-B4D922420840}" presName="connTx" presStyleLbl="sibTrans2D1" presStyleIdx="0" presStyleCnt="3"/>
      <dgm:spPr/>
    </dgm:pt>
    <dgm:pt modelId="{D448C78F-7BA9-6043-BB6B-F77E1D6AEB06}" type="pres">
      <dgm:prSet presAssocID="{D20B3919-7AE0-7540-A6E4-BD0CCEE2D683}" presName="composite" presStyleCnt="0"/>
      <dgm:spPr/>
    </dgm:pt>
    <dgm:pt modelId="{6B9CBB0F-633A-464B-9DAC-23354A0CD34C}" type="pres">
      <dgm:prSet presAssocID="{D20B3919-7AE0-7540-A6E4-BD0CCEE2D683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D2B8C27-549D-B14E-B524-FB480A7904C7}" type="pres">
      <dgm:prSet presAssocID="{D20B3919-7AE0-7540-A6E4-BD0CCEE2D683}" presName="parSh" presStyleLbl="node1" presStyleIdx="1" presStyleCnt="4"/>
      <dgm:spPr/>
    </dgm:pt>
    <dgm:pt modelId="{619DAD4F-195C-5A49-ADDC-4F44C3A5D0AD}" type="pres">
      <dgm:prSet presAssocID="{D20B3919-7AE0-7540-A6E4-BD0CCEE2D683}" presName="desTx" presStyleLbl="fgAcc1" presStyleIdx="1" presStyleCnt="4">
        <dgm:presLayoutVars>
          <dgm:bulletEnabled val="1"/>
        </dgm:presLayoutVars>
      </dgm:prSet>
      <dgm:spPr/>
    </dgm:pt>
    <dgm:pt modelId="{61C36ADC-8342-B04D-A994-DC153505DAE1}" type="pres">
      <dgm:prSet presAssocID="{F46561A4-4E53-2445-8F99-057C9C20A947}" presName="sibTrans" presStyleLbl="sibTrans2D1" presStyleIdx="1" presStyleCnt="3"/>
      <dgm:spPr/>
    </dgm:pt>
    <dgm:pt modelId="{216A1CE7-C27B-9640-9E0C-88EAF914539F}" type="pres">
      <dgm:prSet presAssocID="{F46561A4-4E53-2445-8F99-057C9C20A947}" presName="connTx" presStyleLbl="sibTrans2D1" presStyleIdx="1" presStyleCnt="3"/>
      <dgm:spPr/>
    </dgm:pt>
    <dgm:pt modelId="{071A4DF5-F029-6147-86ED-16E372C3DBAD}" type="pres">
      <dgm:prSet presAssocID="{641C6805-6B31-6D4A-9508-B8E2C6299C8D}" presName="composite" presStyleCnt="0"/>
      <dgm:spPr/>
    </dgm:pt>
    <dgm:pt modelId="{BEBA4DE8-4456-C347-A120-7B0EEFFE04B9}" type="pres">
      <dgm:prSet presAssocID="{641C6805-6B31-6D4A-9508-B8E2C6299C8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98FD84E-4F38-D64C-8C4B-F0F9DBD40E64}" type="pres">
      <dgm:prSet presAssocID="{641C6805-6B31-6D4A-9508-B8E2C6299C8D}" presName="parSh" presStyleLbl="node1" presStyleIdx="2" presStyleCnt="4"/>
      <dgm:spPr/>
    </dgm:pt>
    <dgm:pt modelId="{FC42C0EA-B8F2-7644-9AC0-B883D4315AB9}" type="pres">
      <dgm:prSet presAssocID="{641C6805-6B31-6D4A-9508-B8E2C6299C8D}" presName="desTx" presStyleLbl="fgAcc1" presStyleIdx="2" presStyleCnt="4">
        <dgm:presLayoutVars>
          <dgm:bulletEnabled val="1"/>
        </dgm:presLayoutVars>
      </dgm:prSet>
      <dgm:spPr/>
    </dgm:pt>
    <dgm:pt modelId="{33FD85D3-BFDE-B643-B3D0-2D24B77F4E33}" type="pres">
      <dgm:prSet presAssocID="{B29A31D8-9D94-3045-AADF-BBB7BBF21A27}" presName="sibTrans" presStyleLbl="sibTrans2D1" presStyleIdx="2" presStyleCnt="3"/>
      <dgm:spPr/>
    </dgm:pt>
    <dgm:pt modelId="{F9E8E1A4-8DD5-E14C-B703-9911674664E5}" type="pres">
      <dgm:prSet presAssocID="{B29A31D8-9D94-3045-AADF-BBB7BBF21A27}" presName="connTx" presStyleLbl="sibTrans2D1" presStyleIdx="2" presStyleCnt="3"/>
      <dgm:spPr/>
    </dgm:pt>
    <dgm:pt modelId="{E8AAB4DC-7870-8B4D-97D6-0177FA579071}" type="pres">
      <dgm:prSet presAssocID="{C77B4E9D-8833-C54D-97A6-B2AE9BBEF984}" presName="composite" presStyleCnt="0"/>
      <dgm:spPr/>
    </dgm:pt>
    <dgm:pt modelId="{361A8BBA-1927-F14D-B628-F1CCCA327B05}" type="pres">
      <dgm:prSet presAssocID="{C77B4E9D-8833-C54D-97A6-B2AE9BBEF984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504ABD7-E3EB-1948-BB64-23DD8F1CCBC0}" type="pres">
      <dgm:prSet presAssocID="{C77B4E9D-8833-C54D-97A6-B2AE9BBEF984}" presName="parSh" presStyleLbl="node1" presStyleIdx="3" presStyleCnt="4"/>
      <dgm:spPr/>
    </dgm:pt>
    <dgm:pt modelId="{C64E5B70-4A9C-FE4C-8B6F-0B2F2426A2C2}" type="pres">
      <dgm:prSet presAssocID="{C77B4E9D-8833-C54D-97A6-B2AE9BBEF984}" presName="desTx" presStyleLbl="fgAcc1" presStyleIdx="3" presStyleCnt="4">
        <dgm:presLayoutVars>
          <dgm:bulletEnabled val="1"/>
        </dgm:presLayoutVars>
      </dgm:prSet>
      <dgm:spPr/>
    </dgm:pt>
  </dgm:ptLst>
  <dgm:cxnLst>
    <dgm:cxn modelId="{A8B42B06-E396-AB47-B44E-01175F87D0FF}" type="presOf" srcId="{D20B3919-7AE0-7540-A6E4-BD0CCEE2D683}" destId="{FD2B8C27-549D-B14E-B524-FB480A7904C7}" srcOrd="1" destOrd="0" presId="urn:microsoft.com/office/officeart/2005/8/layout/process3"/>
    <dgm:cxn modelId="{2F24E70D-75AC-E24E-B91C-B335B80963BD}" type="presOf" srcId="{A8F6C9EB-1D4C-034A-A7C5-CE239CBDBDAA}" destId="{C5BE0302-3584-2242-9CB4-043FB4AC6E1F}" srcOrd="0" destOrd="0" presId="urn:microsoft.com/office/officeart/2005/8/layout/process3"/>
    <dgm:cxn modelId="{3DABBC0E-9F31-984D-9255-2B8E8459AB83}" srcId="{641C6805-6B31-6D4A-9508-B8E2C6299C8D}" destId="{02DBB6EE-8F72-2345-BFB1-3C096E82A57F}" srcOrd="2" destOrd="0" parTransId="{DF4E9D5B-00AF-834B-98B8-0745446BDBBD}" sibTransId="{8E8FFA5A-16D3-2047-9A3F-81D1F98992AE}"/>
    <dgm:cxn modelId="{B7D17E0F-C466-9742-8E36-E7E19E1C8C2F}" srcId="{D20B3919-7AE0-7540-A6E4-BD0CCEE2D683}" destId="{35870CBC-0BEE-CD42-96FA-56100141E39A}" srcOrd="1" destOrd="0" parTransId="{F73EDC8E-C637-3A44-9BD8-E5217E1D7F73}" sibTransId="{A3C3DA9D-0787-5742-9B03-2A5009291FCB}"/>
    <dgm:cxn modelId="{AAF1AA12-FFCC-0C4B-ADDB-BA0740255B5F}" srcId="{641C6805-6B31-6D4A-9508-B8E2C6299C8D}" destId="{40DAC8C7-993E-6941-BED1-50BE882BF6D3}" srcOrd="1" destOrd="0" parTransId="{4BFB965C-E6A6-5542-96B1-1BDD44769B4D}" sibTransId="{6FA7BAD4-B6AD-6A4F-A02A-BB707EB63076}"/>
    <dgm:cxn modelId="{E9013E1F-A8D4-8645-8B12-6E284DD209A1}" type="presOf" srcId="{7BD0F9F5-FB64-8C46-95A8-B4D922420840}" destId="{77F85637-4375-7246-8FD0-D52217D99173}" srcOrd="1" destOrd="0" presId="urn:microsoft.com/office/officeart/2005/8/layout/process3"/>
    <dgm:cxn modelId="{CAB55521-028D-F54D-9B58-C66FEB2DF614}" srcId="{F7F963D7-A6C1-7547-BB6D-9A6B114D1CDE}" destId="{A8F6C9EB-1D4C-034A-A7C5-CE239CBDBDAA}" srcOrd="0" destOrd="0" parTransId="{49E8F7D4-E49E-EA40-A963-289E9CBB364A}" sibTransId="{418ABD0A-6001-6640-9823-7B9D372E5D49}"/>
    <dgm:cxn modelId="{F2471726-15E7-CB46-B0AC-08E512A2781E}" type="presOf" srcId="{35870CBC-0BEE-CD42-96FA-56100141E39A}" destId="{619DAD4F-195C-5A49-ADDC-4F44C3A5D0AD}" srcOrd="0" destOrd="1" presId="urn:microsoft.com/office/officeart/2005/8/layout/process3"/>
    <dgm:cxn modelId="{39302326-4AD9-1949-A227-56167E738C45}" type="presOf" srcId="{40DAC8C7-993E-6941-BED1-50BE882BF6D3}" destId="{FC42C0EA-B8F2-7644-9AC0-B883D4315AB9}" srcOrd="0" destOrd="1" presId="urn:microsoft.com/office/officeart/2005/8/layout/process3"/>
    <dgm:cxn modelId="{50228B27-0ECC-BA41-ABDE-90BC95531BE0}" srcId="{C77B4E9D-8833-C54D-97A6-B2AE9BBEF984}" destId="{AED79992-FCCF-4E42-8129-3E64D14D7DE7}" srcOrd="0" destOrd="0" parTransId="{C2827219-F1F2-7943-8388-206B8A16F8E8}" sibTransId="{056B32B0-AB0D-E448-B1C7-93041A0748A5}"/>
    <dgm:cxn modelId="{60FF0A2A-9C6C-4246-9268-43A4F41C8087}" type="presOf" srcId="{641C6805-6B31-6D4A-9508-B8E2C6299C8D}" destId="{BEBA4DE8-4456-C347-A120-7B0EEFFE04B9}" srcOrd="0" destOrd="0" presId="urn:microsoft.com/office/officeart/2005/8/layout/process3"/>
    <dgm:cxn modelId="{F4BD1D2D-6990-124F-85E9-5DA83A0BEBC5}" type="presOf" srcId="{7B7AE7EE-6449-AA49-8420-CA9C7F9B1A3A}" destId="{C5BE0302-3584-2242-9CB4-043FB4AC6E1F}" srcOrd="0" destOrd="1" presId="urn:microsoft.com/office/officeart/2005/8/layout/process3"/>
    <dgm:cxn modelId="{658AF64D-B5B0-3B48-B7D5-6D093039541C}" srcId="{641C6805-6B31-6D4A-9508-B8E2C6299C8D}" destId="{925663C3-7394-934C-8D56-98D146E28BFA}" srcOrd="3" destOrd="0" parTransId="{B71C178D-09D3-9C40-B03B-648E829B49A6}" sibTransId="{F5E69539-AE3A-EE44-B1F4-BFCCF127182E}"/>
    <dgm:cxn modelId="{62078D5F-3785-5B49-9E82-3A4A77D27EF2}" srcId="{8FF89F6B-6C62-DB42-9584-1CF5D3720B3D}" destId="{D20B3919-7AE0-7540-A6E4-BD0CCEE2D683}" srcOrd="1" destOrd="0" parTransId="{9D81BB6C-6DFE-044D-9709-4492EBFD60AE}" sibTransId="{F46561A4-4E53-2445-8F99-057C9C20A947}"/>
    <dgm:cxn modelId="{9F20916B-9592-C34B-84C3-FD6242D252A0}" type="presOf" srcId="{C77B4E9D-8833-C54D-97A6-B2AE9BBEF984}" destId="{361A8BBA-1927-F14D-B628-F1CCCA327B05}" srcOrd="0" destOrd="0" presId="urn:microsoft.com/office/officeart/2005/8/layout/process3"/>
    <dgm:cxn modelId="{E252846D-954B-D349-9142-0682A51E64E4}" type="presOf" srcId="{925663C3-7394-934C-8D56-98D146E28BFA}" destId="{FC42C0EA-B8F2-7644-9AC0-B883D4315AB9}" srcOrd="0" destOrd="3" presId="urn:microsoft.com/office/officeart/2005/8/layout/process3"/>
    <dgm:cxn modelId="{26DAF072-66D0-6846-B832-309AE157CCCC}" srcId="{641C6805-6B31-6D4A-9508-B8E2C6299C8D}" destId="{71BCCF30-72A0-1648-BB2C-8DDCE804D574}" srcOrd="0" destOrd="0" parTransId="{314A9014-035C-3A4D-BF0D-141B6B03E3DC}" sibTransId="{E9784639-232F-A547-BB31-3C8C42F81C8C}"/>
    <dgm:cxn modelId="{231F5E75-E7DA-1047-BBA4-7E396171CB0F}" type="presOf" srcId="{B29A31D8-9D94-3045-AADF-BBB7BBF21A27}" destId="{33FD85D3-BFDE-B643-B3D0-2D24B77F4E33}" srcOrd="0" destOrd="0" presId="urn:microsoft.com/office/officeart/2005/8/layout/process3"/>
    <dgm:cxn modelId="{B07B2E7F-E185-B643-8BAA-F79E26021981}" srcId="{F7F963D7-A6C1-7547-BB6D-9A6B114D1CDE}" destId="{7B7AE7EE-6449-AA49-8420-CA9C7F9B1A3A}" srcOrd="1" destOrd="0" parTransId="{15DDDC0C-9C50-4F45-9F48-813946A4B092}" sibTransId="{3FCD5EA6-9D72-934E-A073-423E8D2FEED2}"/>
    <dgm:cxn modelId="{6E690E80-C62B-324F-A3F9-A669584E4890}" srcId="{8FF89F6B-6C62-DB42-9584-1CF5D3720B3D}" destId="{F7F963D7-A6C1-7547-BB6D-9A6B114D1CDE}" srcOrd="0" destOrd="0" parTransId="{F81F794A-9C1B-1443-9993-64B5FB9BE284}" sibTransId="{7BD0F9F5-FB64-8C46-95A8-B4D922420840}"/>
    <dgm:cxn modelId="{5C345689-C1E8-3849-9097-19DA05822B17}" type="presOf" srcId="{B29A31D8-9D94-3045-AADF-BBB7BBF21A27}" destId="{F9E8E1A4-8DD5-E14C-B703-9911674664E5}" srcOrd="1" destOrd="0" presId="urn:microsoft.com/office/officeart/2005/8/layout/process3"/>
    <dgm:cxn modelId="{A2DD3D8E-CD19-B042-A339-59A6C676DD66}" type="presOf" srcId="{F46561A4-4E53-2445-8F99-057C9C20A947}" destId="{216A1CE7-C27B-9640-9E0C-88EAF914539F}" srcOrd="1" destOrd="0" presId="urn:microsoft.com/office/officeart/2005/8/layout/process3"/>
    <dgm:cxn modelId="{D6886793-7FCD-944E-94A1-7DCAD45B7C88}" type="presOf" srcId="{641C6805-6B31-6D4A-9508-B8E2C6299C8D}" destId="{198FD84E-4F38-D64C-8C4B-F0F9DBD40E64}" srcOrd="1" destOrd="0" presId="urn:microsoft.com/office/officeart/2005/8/layout/process3"/>
    <dgm:cxn modelId="{43927098-B045-B34A-A352-B24AE569468D}" type="presOf" srcId="{F7F963D7-A6C1-7547-BB6D-9A6B114D1CDE}" destId="{2761E611-0BD5-5740-8822-6013F3D030F9}" srcOrd="1" destOrd="0" presId="urn:microsoft.com/office/officeart/2005/8/layout/process3"/>
    <dgm:cxn modelId="{DC94DFA6-881B-AE44-B577-309311F889CA}" type="presOf" srcId="{8FF89F6B-6C62-DB42-9584-1CF5D3720B3D}" destId="{1384AD0E-49BC-C449-822E-ABBD8F518D0D}" srcOrd="0" destOrd="0" presId="urn:microsoft.com/office/officeart/2005/8/layout/process3"/>
    <dgm:cxn modelId="{929E1BB0-70AE-6C41-8C46-87168EEC8CC0}" srcId="{D20B3919-7AE0-7540-A6E4-BD0CCEE2D683}" destId="{5331D7B1-B2B5-9148-B59C-597BE8EBAFEA}" srcOrd="0" destOrd="0" parTransId="{A901FC3B-78C4-4745-8ED3-8D79891AA97A}" sibTransId="{0E7BD3D2-41E6-3142-85B7-B1800BCB4C59}"/>
    <dgm:cxn modelId="{41C528C0-BF2D-FF4C-850F-14D42FC74913}" type="presOf" srcId="{71BCCF30-72A0-1648-BB2C-8DDCE804D574}" destId="{FC42C0EA-B8F2-7644-9AC0-B883D4315AB9}" srcOrd="0" destOrd="0" presId="urn:microsoft.com/office/officeart/2005/8/layout/process3"/>
    <dgm:cxn modelId="{BB5CC5C1-B074-D440-A89B-37BCD90BE717}" type="presOf" srcId="{C77B4E9D-8833-C54D-97A6-B2AE9BBEF984}" destId="{4504ABD7-E3EB-1948-BB64-23DD8F1CCBC0}" srcOrd="1" destOrd="0" presId="urn:microsoft.com/office/officeart/2005/8/layout/process3"/>
    <dgm:cxn modelId="{D5C0FDC6-7E7F-D342-97C0-DE17E7628E6B}" type="presOf" srcId="{7BD0F9F5-FB64-8C46-95A8-B4D922420840}" destId="{9F0EE7D9-C918-874E-8468-FF4147B78316}" srcOrd="0" destOrd="0" presId="urn:microsoft.com/office/officeart/2005/8/layout/process3"/>
    <dgm:cxn modelId="{73FF15CF-39EB-C74C-9856-44BAE791DE95}" type="presOf" srcId="{D20B3919-7AE0-7540-A6E4-BD0CCEE2D683}" destId="{6B9CBB0F-633A-464B-9DAC-23354A0CD34C}" srcOrd="0" destOrd="0" presId="urn:microsoft.com/office/officeart/2005/8/layout/process3"/>
    <dgm:cxn modelId="{91D0ADD1-EAD4-FD4C-9D7C-0D25E4AAC003}" type="presOf" srcId="{AED79992-FCCF-4E42-8129-3E64D14D7DE7}" destId="{C64E5B70-4A9C-FE4C-8B6F-0B2F2426A2C2}" srcOrd="0" destOrd="0" presId="urn:microsoft.com/office/officeart/2005/8/layout/process3"/>
    <dgm:cxn modelId="{75667FD4-2F6D-C747-93E4-1501AD9932A2}" srcId="{8FF89F6B-6C62-DB42-9584-1CF5D3720B3D}" destId="{641C6805-6B31-6D4A-9508-B8E2C6299C8D}" srcOrd="2" destOrd="0" parTransId="{E67B677B-22BF-1E40-BA0B-02CAE6371845}" sibTransId="{B29A31D8-9D94-3045-AADF-BBB7BBF21A27}"/>
    <dgm:cxn modelId="{F41C6FDC-9B81-1B4B-A74D-7D6B7309229C}" type="presOf" srcId="{F7F963D7-A6C1-7547-BB6D-9A6B114D1CDE}" destId="{52B26118-9AEE-3943-8F7F-1B0AB20F4067}" srcOrd="0" destOrd="0" presId="urn:microsoft.com/office/officeart/2005/8/layout/process3"/>
    <dgm:cxn modelId="{89C2DFE3-97E7-154B-B3B0-BDEB944BCBF3}" type="presOf" srcId="{F46561A4-4E53-2445-8F99-057C9C20A947}" destId="{61C36ADC-8342-B04D-A994-DC153505DAE1}" srcOrd="0" destOrd="0" presId="urn:microsoft.com/office/officeart/2005/8/layout/process3"/>
    <dgm:cxn modelId="{B8C4EEE5-AA80-F443-9196-066B4248838C}" srcId="{8FF89F6B-6C62-DB42-9584-1CF5D3720B3D}" destId="{C77B4E9D-8833-C54D-97A6-B2AE9BBEF984}" srcOrd="3" destOrd="0" parTransId="{4620067B-0ABC-BC48-965F-028B74F333E1}" sibTransId="{EBC2FCFC-7705-F340-9BFC-0CD8B2E2526C}"/>
    <dgm:cxn modelId="{B1F4A8E9-08D8-D94F-9DCD-D81AD433CC72}" type="presOf" srcId="{5331D7B1-B2B5-9148-B59C-597BE8EBAFEA}" destId="{619DAD4F-195C-5A49-ADDC-4F44C3A5D0AD}" srcOrd="0" destOrd="0" presId="urn:microsoft.com/office/officeart/2005/8/layout/process3"/>
    <dgm:cxn modelId="{B019B9EF-5ACF-0C42-BC85-D6A32E931780}" type="presOf" srcId="{02DBB6EE-8F72-2345-BFB1-3C096E82A57F}" destId="{FC42C0EA-B8F2-7644-9AC0-B883D4315AB9}" srcOrd="0" destOrd="2" presId="urn:microsoft.com/office/officeart/2005/8/layout/process3"/>
    <dgm:cxn modelId="{1CCCDC65-512E-D24C-B69E-E4687C4CD8E7}" type="presParOf" srcId="{1384AD0E-49BC-C449-822E-ABBD8F518D0D}" destId="{E07EEEEC-C7F8-8C4B-A314-4AB97A1A9576}" srcOrd="0" destOrd="0" presId="urn:microsoft.com/office/officeart/2005/8/layout/process3"/>
    <dgm:cxn modelId="{44287184-1A66-C647-BE99-D060D4D795AE}" type="presParOf" srcId="{E07EEEEC-C7F8-8C4B-A314-4AB97A1A9576}" destId="{52B26118-9AEE-3943-8F7F-1B0AB20F4067}" srcOrd="0" destOrd="0" presId="urn:microsoft.com/office/officeart/2005/8/layout/process3"/>
    <dgm:cxn modelId="{329E7759-0968-BF47-AA48-8F726D913C99}" type="presParOf" srcId="{E07EEEEC-C7F8-8C4B-A314-4AB97A1A9576}" destId="{2761E611-0BD5-5740-8822-6013F3D030F9}" srcOrd="1" destOrd="0" presId="urn:microsoft.com/office/officeart/2005/8/layout/process3"/>
    <dgm:cxn modelId="{AD054A0E-03D1-DD43-9CBE-60B81ED4B4F9}" type="presParOf" srcId="{E07EEEEC-C7F8-8C4B-A314-4AB97A1A9576}" destId="{C5BE0302-3584-2242-9CB4-043FB4AC6E1F}" srcOrd="2" destOrd="0" presId="urn:microsoft.com/office/officeart/2005/8/layout/process3"/>
    <dgm:cxn modelId="{E78FBEEB-E97D-9E40-8D23-534769A96250}" type="presParOf" srcId="{1384AD0E-49BC-C449-822E-ABBD8F518D0D}" destId="{9F0EE7D9-C918-874E-8468-FF4147B78316}" srcOrd="1" destOrd="0" presId="urn:microsoft.com/office/officeart/2005/8/layout/process3"/>
    <dgm:cxn modelId="{9B0DED8B-782B-2347-AE4A-BA5A70B31A72}" type="presParOf" srcId="{9F0EE7D9-C918-874E-8468-FF4147B78316}" destId="{77F85637-4375-7246-8FD0-D52217D99173}" srcOrd="0" destOrd="0" presId="urn:microsoft.com/office/officeart/2005/8/layout/process3"/>
    <dgm:cxn modelId="{A2308C19-9AC3-9C4A-B614-5F2227E95F49}" type="presParOf" srcId="{1384AD0E-49BC-C449-822E-ABBD8F518D0D}" destId="{D448C78F-7BA9-6043-BB6B-F77E1D6AEB06}" srcOrd="2" destOrd="0" presId="urn:microsoft.com/office/officeart/2005/8/layout/process3"/>
    <dgm:cxn modelId="{966B7B57-6796-C74F-B80B-EBCF57643664}" type="presParOf" srcId="{D448C78F-7BA9-6043-BB6B-F77E1D6AEB06}" destId="{6B9CBB0F-633A-464B-9DAC-23354A0CD34C}" srcOrd="0" destOrd="0" presId="urn:microsoft.com/office/officeart/2005/8/layout/process3"/>
    <dgm:cxn modelId="{A6E7DEC6-9F01-6943-A737-1ABF2A964003}" type="presParOf" srcId="{D448C78F-7BA9-6043-BB6B-F77E1D6AEB06}" destId="{FD2B8C27-549D-B14E-B524-FB480A7904C7}" srcOrd="1" destOrd="0" presId="urn:microsoft.com/office/officeart/2005/8/layout/process3"/>
    <dgm:cxn modelId="{50879640-4D7C-9C41-B615-8D8B893742E4}" type="presParOf" srcId="{D448C78F-7BA9-6043-BB6B-F77E1D6AEB06}" destId="{619DAD4F-195C-5A49-ADDC-4F44C3A5D0AD}" srcOrd="2" destOrd="0" presId="urn:microsoft.com/office/officeart/2005/8/layout/process3"/>
    <dgm:cxn modelId="{0676979C-2FD8-C243-9B6B-E6477BE664F7}" type="presParOf" srcId="{1384AD0E-49BC-C449-822E-ABBD8F518D0D}" destId="{61C36ADC-8342-B04D-A994-DC153505DAE1}" srcOrd="3" destOrd="0" presId="urn:microsoft.com/office/officeart/2005/8/layout/process3"/>
    <dgm:cxn modelId="{BF85BAD1-5E7F-624C-B861-AAC98740940F}" type="presParOf" srcId="{61C36ADC-8342-B04D-A994-DC153505DAE1}" destId="{216A1CE7-C27B-9640-9E0C-88EAF914539F}" srcOrd="0" destOrd="0" presId="urn:microsoft.com/office/officeart/2005/8/layout/process3"/>
    <dgm:cxn modelId="{92C93933-D378-1D40-B7A1-12CCC350740A}" type="presParOf" srcId="{1384AD0E-49BC-C449-822E-ABBD8F518D0D}" destId="{071A4DF5-F029-6147-86ED-16E372C3DBAD}" srcOrd="4" destOrd="0" presId="urn:microsoft.com/office/officeart/2005/8/layout/process3"/>
    <dgm:cxn modelId="{FFF8EFB9-88CB-224F-9AED-9CA02F180BE7}" type="presParOf" srcId="{071A4DF5-F029-6147-86ED-16E372C3DBAD}" destId="{BEBA4DE8-4456-C347-A120-7B0EEFFE04B9}" srcOrd="0" destOrd="0" presId="urn:microsoft.com/office/officeart/2005/8/layout/process3"/>
    <dgm:cxn modelId="{E381405D-0275-824B-8D2B-AAF4ACEEE60B}" type="presParOf" srcId="{071A4DF5-F029-6147-86ED-16E372C3DBAD}" destId="{198FD84E-4F38-D64C-8C4B-F0F9DBD40E64}" srcOrd="1" destOrd="0" presId="urn:microsoft.com/office/officeart/2005/8/layout/process3"/>
    <dgm:cxn modelId="{E9E601B7-FF09-5E40-BB73-B710C056ECED}" type="presParOf" srcId="{071A4DF5-F029-6147-86ED-16E372C3DBAD}" destId="{FC42C0EA-B8F2-7644-9AC0-B883D4315AB9}" srcOrd="2" destOrd="0" presId="urn:microsoft.com/office/officeart/2005/8/layout/process3"/>
    <dgm:cxn modelId="{A3800147-D63C-0044-9710-AD0F724D3662}" type="presParOf" srcId="{1384AD0E-49BC-C449-822E-ABBD8F518D0D}" destId="{33FD85D3-BFDE-B643-B3D0-2D24B77F4E33}" srcOrd="5" destOrd="0" presId="urn:microsoft.com/office/officeart/2005/8/layout/process3"/>
    <dgm:cxn modelId="{5D6A16D3-75B4-3647-8313-E1A61AAEAA90}" type="presParOf" srcId="{33FD85D3-BFDE-B643-B3D0-2D24B77F4E33}" destId="{F9E8E1A4-8DD5-E14C-B703-9911674664E5}" srcOrd="0" destOrd="0" presId="urn:microsoft.com/office/officeart/2005/8/layout/process3"/>
    <dgm:cxn modelId="{953B0CD3-0C3B-B14B-AAC6-83DBA73CE765}" type="presParOf" srcId="{1384AD0E-49BC-C449-822E-ABBD8F518D0D}" destId="{E8AAB4DC-7870-8B4D-97D6-0177FA579071}" srcOrd="6" destOrd="0" presId="urn:microsoft.com/office/officeart/2005/8/layout/process3"/>
    <dgm:cxn modelId="{7B14480D-8DCF-0941-95CB-A445E3E0D7CA}" type="presParOf" srcId="{E8AAB4DC-7870-8B4D-97D6-0177FA579071}" destId="{361A8BBA-1927-F14D-B628-F1CCCA327B05}" srcOrd="0" destOrd="0" presId="urn:microsoft.com/office/officeart/2005/8/layout/process3"/>
    <dgm:cxn modelId="{94776DB4-E78A-6D4B-8F12-5621DE523667}" type="presParOf" srcId="{E8AAB4DC-7870-8B4D-97D6-0177FA579071}" destId="{4504ABD7-E3EB-1948-BB64-23DD8F1CCBC0}" srcOrd="1" destOrd="0" presId="urn:microsoft.com/office/officeart/2005/8/layout/process3"/>
    <dgm:cxn modelId="{180388D1-7C58-A841-93AF-C4110C983E10}" type="presParOf" srcId="{E8AAB4DC-7870-8B4D-97D6-0177FA579071}" destId="{C64E5B70-4A9C-FE4C-8B6F-0B2F2426A2C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61E611-0BD5-5740-8822-6013F3D030F9}">
      <dsp:nvSpPr>
        <dsp:cNvPr id="0" name=""/>
        <dsp:cNvSpPr/>
      </dsp:nvSpPr>
      <dsp:spPr>
        <a:xfrm>
          <a:off x="1098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WWI - 1930s</a:t>
          </a:r>
        </a:p>
      </dsp:txBody>
      <dsp:txXfrm>
        <a:off x="1098" y="1173540"/>
        <a:ext cx="1380292" cy="316800"/>
      </dsp:txXfrm>
    </dsp:sp>
    <dsp:sp modelId="{C5BE0302-3584-2242-9CB4-043FB4AC6E1F}">
      <dsp:nvSpPr>
        <dsp:cNvPr id="0" name=""/>
        <dsp:cNvSpPr/>
      </dsp:nvSpPr>
      <dsp:spPr>
        <a:xfrm>
          <a:off x="283808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Magic Bullet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solidFill>
                <a:schemeClr val="tx2"/>
              </a:solidFill>
              <a:latin typeface="DM Sans" pitchFamily="2" charset="77"/>
            </a:rPr>
            <a:t>Hypodermic Needle</a:t>
          </a:r>
          <a:endParaRPr lang="en-US" sz="1100" b="0" kern="1200" dirty="0">
            <a:solidFill>
              <a:schemeClr val="tx2"/>
            </a:solidFill>
            <a:latin typeface="DM Sans" pitchFamily="2" charset="77"/>
          </a:endParaRPr>
        </a:p>
      </dsp:txBody>
      <dsp:txXfrm>
        <a:off x="311970" y="1518502"/>
        <a:ext cx="1323968" cy="905213"/>
      </dsp:txXfrm>
    </dsp:sp>
    <dsp:sp modelId="{9F0EE7D9-C918-874E-8468-FF4147B78316}">
      <dsp:nvSpPr>
        <dsp:cNvPr id="0" name=""/>
        <dsp:cNvSpPr/>
      </dsp:nvSpPr>
      <dsp:spPr>
        <a:xfrm>
          <a:off x="1590638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1590638" y="1228843"/>
        <a:ext cx="340508" cy="206192"/>
      </dsp:txXfrm>
    </dsp:sp>
    <dsp:sp modelId="{FD2B8C27-549D-B14E-B524-FB480A7904C7}">
      <dsp:nvSpPr>
        <dsp:cNvPr id="0" name=""/>
        <dsp:cNvSpPr/>
      </dsp:nvSpPr>
      <dsp:spPr>
        <a:xfrm>
          <a:off x="2218380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1930s – 1960s</a:t>
          </a:r>
        </a:p>
      </dsp:txBody>
      <dsp:txXfrm>
        <a:off x="2218380" y="1173540"/>
        <a:ext cx="1380292" cy="316800"/>
      </dsp:txXfrm>
    </dsp:sp>
    <dsp:sp modelId="{619DAD4F-195C-5A49-ADDC-4F44C3A5D0AD}">
      <dsp:nvSpPr>
        <dsp:cNvPr id="0" name=""/>
        <dsp:cNvSpPr/>
      </dsp:nvSpPr>
      <dsp:spPr>
        <a:xfrm>
          <a:off x="2501090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Selective exposure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Two-step flow</a:t>
          </a:r>
        </a:p>
      </dsp:txBody>
      <dsp:txXfrm>
        <a:off x="2529252" y="1518502"/>
        <a:ext cx="1323968" cy="905213"/>
      </dsp:txXfrm>
    </dsp:sp>
    <dsp:sp modelId="{61C36ADC-8342-B04D-A994-DC153505DAE1}">
      <dsp:nvSpPr>
        <dsp:cNvPr id="0" name=""/>
        <dsp:cNvSpPr/>
      </dsp:nvSpPr>
      <dsp:spPr>
        <a:xfrm>
          <a:off x="3807920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3807920" y="1228843"/>
        <a:ext cx="340508" cy="206192"/>
      </dsp:txXfrm>
    </dsp:sp>
    <dsp:sp modelId="{198FD84E-4F38-D64C-8C4B-F0F9DBD40E64}">
      <dsp:nvSpPr>
        <dsp:cNvPr id="0" name=""/>
        <dsp:cNvSpPr/>
      </dsp:nvSpPr>
      <dsp:spPr>
        <a:xfrm>
          <a:off x="4435662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>
              <a:latin typeface="DM Sans" pitchFamily="2" charset="77"/>
            </a:rPr>
            <a:t>1960s </a:t>
          </a:r>
          <a:r>
            <a:rPr lang="en-US" sz="1100" b="0" kern="1200" dirty="0">
              <a:latin typeface="DM Sans" pitchFamily="2" charset="77"/>
            </a:rPr>
            <a:t>– 1970s</a:t>
          </a:r>
        </a:p>
      </dsp:txBody>
      <dsp:txXfrm>
        <a:off x="4435662" y="1173540"/>
        <a:ext cx="1380292" cy="316800"/>
      </dsp:txXfrm>
    </dsp:sp>
    <dsp:sp modelId="{FC42C0EA-B8F2-7644-9AC0-B883D4315AB9}">
      <dsp:nvSpPr>
        <dsp:cNvPr id="0" name=""/>
        <dsp:cNvSpPr/>
      </dsp:nvSpPr>
      <dsp:spPr>
        <a:xfrm>
          <a:off x="4718372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Spiral of silence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Cultivation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Framing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>
              <a:solidFill>
                <a:schemeClr val="tx2"/>
              </a:solidFill>
              <a:latin typeface="DM Sans" pitchFamily="2" charset="77"/>
            </a:rPr>
            <a:t>Agenda setting</a:t>
          </a:r>
          <a:endParaRPr lang="en-US" sz="1100" b="0" kern="1200" dirty="0">
            <a:solidFill>
              <a:schemeClr val="tx2"/>
            </a:solidFill>
            <a:latin typeface="DM Sans" pitchFamily="2" charset="77"/>
          </a:endParaRPr>
        </a:p>
      </dsp:txBody>
      <dsp:txXfrm>
        <a:off x="4746534" y="1518502"/>
        <a:ext cx="1323968" cy="905213"/>
      </dsp:txXfrm>
    </dsp:sp>
    <dsp:sp modelId="{33FD85D3-BFDE-B643-B3D0-2D24B77F4E33}">
      <dsp:nvSpPr>
        <dsp:cNvPr id="0" name=""/>
        <dsp:cNvSpPr/>
      </dsp:nvSpPr>
      <dsp:spPr>
        <a:xfrm>
          <a:off x="6025202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6025202" y="1228843"/>
        <a:ext cx="340508" cy="206192"/>
      </dsp:txXfrm>
    </dsp:sp>
    <dsp:sp modelId="{4504ABD7-E3EB-1948-BB64-23DD8F1CCBC0}">
      <dsp:nvSpPr>
        <dsp:cNvPr id="0" name=""/>
        <dsp:cNvSpPr/>
      </dsp:nvSpPr>
      <dsp:spPr>
        <a:xfrm>
          <a:off x="6652944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1970s - </a:t>
          </a:r>
        </a:p>
      </dsp:txBody>
      <dsp:txXfrm>
        <a:off x="6652944" y="1173540"/>
        <a:ext cx="1380292" cy="316800"/>
      </dsp:txXfrm>
    </dsp:sp>
    <dsp:sp modelId="{C64E5B70-4A9C-FE4C-8B6F-0B2F2426A2C2}">
      <dsp:nvSpPr>
        <dsp:cNvPr id="0" name=""/>
        <dsp:cNvSpPr/>
      </dsp:nvSpPr>
      <dsp:spPr>
        <a:xfrm>
          <a:off x="6935655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Social constructivism</a:t>
          </a:r>
        </a:p>
      </dsp:txBody>
      <dsp:txXfrm>
        <a:off x="6963817" y="1518502"/>
        <a:ext cx="1323968" cy="9052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6197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533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00577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54494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3226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431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4614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3257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937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717148dc98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717148dc98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001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6433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8825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463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5750" y="1214125"/>
            <a:ext cx="28545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5750" y="3367525"/>
            <a:ext cx="3109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805750" y="2575000"/>
            <a:ext cx="33471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43095" y="16"/>
            <a:ext cx="5001120" cy="4610752"/>
          </a:xfrm>
          <a:custGeom>
            <a:avLst/>
            <a:gdLst/>
            <a:ahLst/>
            <a:cxnLst/>
            <a:rect l="l" t="t" r="r" b="b"/>
            <a:pathLst>
              <a:path w="227272" h="209532" extrusionOk="0">
                <a:moveTo>
                  <a:pt x="76464" y="0"/>
                </a:moveTo>
                <a:cubicBezTo>
                  <a:pt x="16774" y="52437"/>
                  <a:pt x="1" y="131312"/>
                  <a:pt x="39210" y="177376"/>
                </a:cubicBezTo>
                <a:cubicBezTo>
                  <a:pt x="57561" y="198930"/>
                  <a:pt x="84958" y="209532"/>
                  <a:pt x="115199" y="209532"/>
                </a:cubicBezTo>
                <a:cubicBezTo>
                  <a:pt x="150420" y="209532"/>
                  <a:pt x="189498" y="195150"/>
                  <a:pt x="222630" y="166944"/>
                </a:cubicBezTo>
                <a:cubicBezTo>
                  <a:pt x="224206" y="165606"/>
                  <a:pt x="225754" y="164243"/>
                  <a:pt x="227272" y="162860"/>
                </a:cubicBezTo>
                <a:lnTo>
                  <a:pt x="227272" y="0"/>
                </a:lnTo>
                <a:close/>
              </a:path>
            </a:pathLst>
          </a:custGeom>
          <a:solidFill>
            <a:srgbClr val="92CC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011909" y="526475"/>
            <a:ext cx="1132324" cy="50312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794913" y="356500"/>
            <a:ext cx="1349675" cy="431400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660238" y="4260925"/>
            <a:ext cx="1768225" cy="356725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958888" y="915250"/>
            <a:ext cx="51300" cy="51275"/>
          </a:xfrm>
          <a:custGeom>
            <a:avLst/>
            <a:gdLst/>
            <a:ahLst/>
            <a:cxnLst/>
            <a:rect l="l" t="t" r="r" b="b"/>
            <a:pathLst>
              <a:path w="2052" h="2051" fill="none" extrusionOk="0">
                <a:moveTo>
                  <a:pt x="2052" y="987"/>
                </a:moveTo>
                <a:cubicBezTo>
                  <a:pt x="2052" y="1387"/>
                  <a:pt x="1812" y="1747"/>
                  <a:pt x="1443" y="1900"/>
                </a:cubicBezTo>
                <a:cubicBezTo>
                  <a:pt x="1073" y="2051"/>
                  <a:pt x="649" y="1967"/>
                  <a:pt x="368" y="1685"/>
                </a:cubicBezTo>
                <a:cubicBezTo>
                  <a:pt x="85" y="1403"/>
                  <a:pt x="1" y="978"/>
                  <a:pt x="154" y="610"/>
                </a:cubicBezTo>
                <a:cubicBezTo>
                  <a:pt x="306" y="240"/>
                  <a:pt x="666" y="0"/>
                  <a:pt x="1065" y="0"/>
                </a:cubicBezTo>
                <a:cubicBezTo>
                  <a:pt x="1610" y="0"/>
                  <a:pt x="2052" y="441"/>
                  <a:pt x="2052" y="987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011613" y="453400"/>
            <a:ext cx="476175" cy="25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601588" y="453400"/>
            <a:ext cx="188975" cy="25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024088" y="4760825"/>
            <a:ext cx="189000" cy="25"/>
          </a:xfrm>
          <a:custGeom>
            <a:avLst/>
            <a:gdLst/>
            <a:ahLst/>
            <a:cxnLst/>
            <a:rect l="l" t="t" r="r" b="b"/>
            <a:pathLst>
              <a:path w="7560" h="1" fill="none" extrusionOk="0">
                <a:moveTo>
                  <a:pt x="0" y="0"/>
                </a:moveTo>
                <a:lnTo>
                  <a:pt x="7559" y="0"/>
                </a:lnTo>
              </a:path>
            </a:pathLst>
          </a:custGeom>
          <a:solidFill>
            <a:schemeClr val="accent2"/>
          </a:solidFill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046138" y="601325"/>
            <a:ext cx="68950" cy="68900"/>
            <a:chOff x="5627413" y="1896725"/>
            <a:chExt cx="68950" cy="68900"/>
          </a:xfrm>
        </p:grpSpPr>
        <p:sp>
          <p:nvSpPr>
            <p:cNvPr id="21" name="Google Shape;21;p2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310012" y="79405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951541" y="9177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6" name="Google Shape;36;p4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4"/>
          <p:cNvGrpSpPr/>
          <p:nvPr/>
        </p:nvGrpSpPr>
        <p:grpSpPr>
          <a:xfrm>
            <a:off x="324508" y="1328629"/>
            <a:ext cx="92910" cy="92843"/>
            <a:chOff x="5627413" y="1896725"/>
            <a:chExt cx="68950" cy="68900"/>
          </a:xfrm>
        </p:grpSpPr>
        <p:sp>
          <p:nvSpPr>
            <p:cNvPr id="39" name="Google Shape;39;p4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50943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2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/>
          <p:nvPr/>
        </p:nvSpPr>
        <p:spPr>
          <a:xfrm>
            <a:off x="4000707" y="-128674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26"/>
          <p:cNvGrpSpPr/>
          <p:nvPr/>
        </p:nvGrpSpPr>
        <p:grpSpPr>
          <a:xfrm rot="10800000">
            <a:off x="-1135854" y="-493775"/>
            <a:ext cx="6398896" cy="6254243"/>
            <a:chOff x="4526596" y="-33950"/>
            <a:chExt cx="6398896" cy="6254243"/>
          </a:xfrm>
        </p:grpSpPr>
        <p:sp>
          <p:nvSpPr>
            <p:cNvPr id="317" name="Google Shape;317;p26"/>
            <p:cNvSpPr/>
            <p:nvPr/>
          </p:nvSpPr>
          <p:spPr>
            <a:xfrm rot="-2124055">
              <a:off x="5593290" y="1783739"/>
              <a:ext cx="1570708" cy="1237509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rgbClr val="CE9FBC">
                <a:alpha val="349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 rot="2969057">
              <a:off x="5809454" y="522465"/>
              <a:ext cx="3833180" cy="5141413"/>
            </a:xfrm>
            <a:custGeom>
              <a:avLst/>
              <a:gdLst/>
              <a:ahLst/>
              <a:cxnLst/>
              <a:rect l="l" t="t" r="r" b="b"/>
              <a:pathLst>
                <a:path w="29948" h="40169" extrusionOk="0">
                  <a:moveTo>
                    <a:pt x="8382" y="1"/>
                  </a:moveTo>
                  <a:cubicBezTo>
                    <a:pt x="6298" y="1"/>
                    <a:pt x="4274" y="675"/>
                    <a:pt x="2612" y="2368"/>
                  </a:cubicBezTo>
                  <a:cubicBezTo>
                    <a:pt x="689" y="4357"/>
                    <a:pt x="1" y="7241"/>
                    <a:pt x="809" y="9885"/>
                  </a:cubicBezTo>
                  <a:cubicBezTo>
                    <a:pt x="1902" y="13305"/>
                    <a:pt x="5223" y="15435"/>
                    <a:pt x="7539" y="18177"/>
                  </a:cubicBezTo>
                  <a:cubicBezTo>
                    <a:pt x="9320" y="20286"/>
                    <a:pt x="10544" y="22810"/>
                    <a:pt x="11090" y="25519"/>
                  </a:cubicBezTo>
                  <a:cubicBezTo>
                    <a:pt x="11593" y="28010"/>
                    <a:pt x="11516" y="30589"/>
                    <a:pt x="11975" y="33091"/>
                  </a:cubicBezTo>
                  <a:cubicBezTo>
                    <a:pt x="12434" y="35593"/>
                    <a:pt x="13581" y="38160"/>
                    <a:pt x="15799" y="39406"/>
                  </a:cubicBezTo>
                  <a:cubicBezTo>
                    <a:pt x="16729" y="39929"/>
                    <a:pt x="17782" y="40169"/>
                    <a:pt x="18847" y="40169"/>
                  </a:cubicBezTo>
                  <a:cubicBezTo>
                    <a:pt x="20071" y="40169"/>
                    <a:pt x="21311" y="39852"/>
                    <a:pt x="22398" y="39285"/>
                  </a:cubicBezTo>
                  <a:cubicBezTo>
                    <a:pt x="24430" y="38226"/>
                    <a:pt x="25981" y="36390"/>
                    <a:pt x="27074" y="34380"/>
                  </a:cubicBezTo>
                  <a:cubicBezTo>
                    <a:pt x="29947" y="29136"/>
                    <a:pt x="29947" y="22613"/>
                    <a:pt x="27828" y="17030"/>
                  </a:cubicBezTo>
                  <a:cubicBezTo>
                    <a:pt x="25708" y="11436"/>
                    <a:pt x="21622" y="6749"/>
                    <a:pt x="16848" y="3155"/>
                  </a:cubicBezTo>
                  <a:cubicBezTo>
                    <a:pt x="14502" y="1395"/>
                    <a:pt x="11380" y="1"/>
                    <a:pt x="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26"/>
          <p:cNvSpPr/>
          <p:nvPr/>
        </p:nvSpPr>
        <p:spPr>
          <a:xfrm>
            <a:off x="-789359" y="352009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26"/>
          <p:cNvGrpSpPr/>
          <p:nvPr/>
        </p:nvGrpSpPr>
        <p:grpSpPr>
          <a:xfrm>
            <a:off x="6539758" y="4931704"/>
            <a:ext cx="92910" cy="92843"/>
            <a:chOff x="5627413" y="1896725"/>
            <a:chExt cx="68950" cy="68900"/>
          </a:xfrm>
        </p:grpSpPr>
        <p:sp>
          <p:nvSpPr>
            <p:cNvPr id="321" name="Google Shape;321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26"/>
          <p:cNvSpPr/>
          <p:nvPr/>
        </p:nvSpPr>
        <p:spPr>
          <a:xfrm>
            <a:off x="2580922" y="47688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4231022" y="88300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26"/>
          <p:cNvGrpSpPr/>
          <p:nvPr/>
        </p:nvGrpSpPr>
        <p:grpSpPr>
          <a:xfrm>
            <a:off x="4219133" y="2786279"/>
            <a:ext cx="92910" cy="92843"/>
            <a:chOff x="5627413" y="1896725"/>
            <a:chExt cx="68950" cy="68900"/>
          </a:xfrm>
        </p:grpSpPr>
        <p:sp>
          <p:nvSpPr>
            <p:cNvPr id="326" name="Google Shape;326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26"/>
          <p:cNvSpPr/>
          <p:nvPr/>
        </p:nvSpPr>
        <p:spPr>
          <a:xfrm>
            <a:off x="5545472" y="424768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APTION_ONLY_1_2_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7"/>
          <p:cNvSpPr/>
          <p:nvPr/>
        </p:nvSpPr>
        <p:spPr>
          <a:xfrm flipH="1">
            <a:off x="4073382" y="936888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7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35" name="Google Shape;335;p27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27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338" name="Google Shape;338;p2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27"/>
          <p:cNvSpPr/>
          <p:nvPr/>
        </p:nvSpPr>
        <p:spPr>
          <a:xfrm flipH="1">
            <a:off x="7460032" y="456213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2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"/>
          <p:cNvSpPr/>
          <p:nvPr/>
        </p:nvSpPr>
        <p:spPr>
          <a:xfrm rot="7882444">
            <a:off x="6589885" y="-1137348"/>
            <a:ext cx="3103938" cy="4188230"/>
          </a:xfrm>
          <a:custGeom>
            <a:avLst/>
            <a:gdLst/>
            <a:ahLst/>
            <a:cxnLst/>
            <a:rect l="l" t="t" r="r" b="b"/>
            <a:pathLst>
              <a:path w="17110" h="23087" extrusionOk="0">
                <a:moveTo>
                  <a:pt x="11060" y="0"/>
                </a:moveTo>
                <a:cubicBezTo>
                  <a:pt x="8458" y="0"/>
                  <a:pt x="4658" y="1566"/>
                  <a:pt x="3223" y="2864"/>
                </a:cubicBezTo>
                <a:cubicBezTo>
                  <a:pt x="252" y="5519"/>
                  <a:pt x="0" y="12336"/>
                  <a:pt x="732" y="15865"/>
                </a:cubicBezTo>
                <a:cubicBezTo>
                  <a:pt x="1322" y="18750"/>
                  <a:pt x="3136" y="21525"/>
                  <a:pt x="5878" y="22606"/>
                </a:cubicBezTo>
                <a:cubicBezTo>
                  <a:pt x="6704" y="22933"/>
                  <a:pt x="7578" y="23086"/>
                  <a:pt x="8457" y="23086"/>
                </a:cubicBezTo>
                <a:cubicBezTo>
                  <a:pt x="10604" y="23086"/>
                  <a:pt x="12780" y="22176"/>
                  <a:pt x="14346" y="20673"/>
                </a:cubicBezTo>
                <a:cubicBezTo>
                  <a:pt x="15241" y="19809"/>
                  <a:pt x="15973" y="18739"/>
                  <a:pt x="16279" y="17526"/>
                </a:cubicBezTo>
                <a:cubicBezTo>
                  <a:pt x="17110" y="14248"/>
                  <a:pt x="14651" y="11047"/>
                  <a:pt x="14422" y="7671"/>
                </a:cubicBezTo>
                <a:cubicBezTo>
                  <a:pt x="14335" y="6371"/>
                  <a:pt x="14586" y="5071"/>
                  <a:pt x="14520" y="3771"/>
                </a:cubicBezTo>
                <a:cubicBezTo>
                  <a:pt x="14444" y="2482"/>
                  <a:pt x="13985" y="1094"/>
                  <a:pt x="12882" y="406"/>
                </a:cubicBezTo>
                <a:cubicBezTo>
                  <a:pt x="12419" y="122"/>
                  <a:pt x="11786" y="0"/>
                  <a:pt x="11060" y="0"/>
                </a:cubicBez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8"/>
          <p:cNvSpPr/>
          <p:nvPr/>
        </p:nvSpPr>
        <p:spPr>
          <a:xfrm>
            <a:off x="5868148" y="382100"/>
            <a:ext cx="1811016" cy="365358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8"/>
          <p:cNvSpPr/>
          <p:nvPr/>
        </p:nvSpPr>
        <p:spPr>
          <a:xfrm>
            <a:off x="-922759" y="40655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28"/>
          <p:cNvGrpSpPr/>
          <p:nvPr/>
        </p:nvGrpSpPr>
        <p:grpSpPr>
          <a:xfrm>
            <a:off x="3424008" y="1130804"/>
            <a:ext cx="92910" cy="92843"/>
            <a:chOff x="5627413" y="1896725"/>
            <a:chExt cx="68950" cy="68900"/>
          </a:xfrm>
        </p:grpSpPr>
        <p:sp>
          <p:nvSpPr>
            <p:cNvPr id="346" name="Google Shape;346;p28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8"/>
          <p:cNvSpPr/>
          <p:nvPr/>
        </p:nvSpPr>
        <p:spPr>
          <a:xfrm>
            <a:off x="8846822" y="25187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1"/>
          <p:cNvSpPr/>
          <p:nvPr/>
        </p:nvSpPr>
        <p:spPr>
          <a:xfrm flipH="1">
            <a:off x="4073382" y="936888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" name="Google Shape;260;p21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261" name="Google Shape;261;p21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21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264" name="Google Shape;264;p21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1"/>
          <p:cNvSpPr/>
          <p:nvPr/>
        </p:nvSpPr>
        <p:spPr>
          <a:xfrm flipH="1">
            <a:off x="7460032" y="456213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title" idx="2"/>
          </p:nvPr>
        </p:nvSpPr>
        <p:spPr>
          <a:xfrm>
            <a:off x="1009098" y="2421725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1"/>
          </p:nvPr>
        </p:nvSpPr>
        <p:spPr>
          <a:xfrm>
            <a:off x="1009098" y="2882481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title" idx="3"/>
          </p:nvPr>
        </p:nvSpPr>
        <p:spPr>
          <a:xfrm>
            <a:off x="5976702" y="2421725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1" name="Google Shape;271;p21"/>
          <p:cNvSpPr txBox="1">
            <a:spLocks noGrp="1"/>
          </p:cNvSpPr>
          <p:nvPr>
            <p:ph type="subTitle" idx="4"/>
          </p:nvPr>
        </p:nvSpPr>
        <p:spPr>
          <a:xfrm>
            <a:off x="5976702" y="2882481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3725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213784" y="2366902"/>
            <a:ext cx="2144280" cy="1263039"/>
          </a:xfrm>
          <a:custGeom>
            <a:avLst/>
            <a:gdLst/>
            <a:ahLst/>
            <a:cxnLst/>
            <a:rect l="l" t="t" r="r" b="b"/>
            <a:pathLst>
              <a:path w="62919" h="37061" extrusionOk="0">
                <a:moveTo>
                  <a:pt x="45468" y="1"/>
                </a:moveTo>
                <a:cubicBezTo>
                  <a:pt x="43021" y="1"/>
                  <a:pt x="40378" y="386"/>
                  <a:pt x="37588" y="1232"/>
                </a:cubicBezTo>
                <a:cubicBezTo>
                  <a:pt x="31011" y="3227"/>
                  <a:pt x="26967" y="8179"/>
                  <a:pt x="21378" y="11475"/>
                </a:cubicBezTo>
                <a:cubicBezTo>
                  <a:pt x="17091" y="14005"/>
                  <a:pt x="11899" y="15549"/>
                  <a:pt x="7634" y="18101"/>
                </a:cubicBezTo>
                <a:cubicBezTo>
                  <a:pt x="3368" y="20652"/>
                  <a:pt x="0" y="24817"/>
                  <a:pt x="1544" y="28758"/>
                </a:cubicBezTo>
                <a:cubicBezTo>
                  <a:pt x="3109" y="32756"/>
                  <a:pt x="8913" y="34815"/>
                  <a:pt x="14263" y="35828"/>
                </a:cubicBezTo>
                <a:cubicBezTo>
                  <a:pt x="18454" y="36621"/>
                  <a:pt x="22811" y="37061"/>
                  <a:pt x="27144" y="37061"/>
                </a:cubicBezTo>
                <a:cubicBezTo>
                  <a:pt x="33427" y="37061"/>
                  <a:pt x="39660" y="36136"/>
                  <a:pt x="45267" y="34024"/>
                </a:cubicBezTo>
                <a:cubicBezTo>
                  <a:pt x="52922" y="31139"/>
                  <a:pt x="59287" y="25669"/>
                  <a:pt x="61502" y="19372"/>
                </a:cubicBezTo>
                <a:cubicBezTo>
                  <a:pt x="62919" y="15351"/>
                  <a:pt x="62533" y="11382"/>
                  <a:pt x="60751" y="8096"/>
                </a:cubicBezTo>
                <a:cubicBezTo>
                  <a:pt x="58171" y="3333"/>
                  <a:pt x="52665" y="1"/>
                  <a:pt x="45468" y="1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8262287" y="117960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3"/>
          <p:cNvSpPr/>
          <p:nvPr/>
        </p:nvSpPr>
        <p:spPr>
          <a:xfrm>
            <a:off x="7938816" y="29592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-928993" y="507101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8680787" y="3366190"/>
            <a:ext cx="69194" cy="69160"/>
          </a:xfrm>
          <a:custGeom>
            <a:avLst/>
            <a:gdLst/>
            <a:ahLst/>
            <a:cxnLst/>
            <a:rect l="l" t="t" r="r" b="b"/>
            <a:pathLst>
              <a:path w="2054" h="2053" fill="none" extrusionOk="0">
                <a:moveTo>
                  <a:pt x="2053" y="987"/>
                </a:moveTo>
                <a:cubicBezTo>
                  <a:pt x="2053" y="1387"/>
                  <a:pt x="1813" y="1747"/>
                  <a:pt x="1443" y="1900"/>
                </a:cubicBezTo>
                <a:cubicBezTo>
                  <a:pt x="1075" y="2053"/>
                  <a:pt x="651" y="1968"/>
                  <a:pt x="368" y="1686"/>
                </a:cubicBezTo>
                <a:cubicBezTo>
                  <a:pt x="86" y="1403"/>
                  <a:pt x="1" y="979"/>
                  <a:pt x="154" y="610"/>
                </a:cubicBezTo>
                <a:cubicBezTo>
                  <a:pt x="306" y="242"/>
                  <a:pt x="666" y="0"/>
                  <a:pt x="1066" y="0"/>
                </a:cubicBezTo>
                <a:cubicBezTo>
                  <a:pt x="1612" y="0"/>
                  <a:pt x="2053" y="443"/>
                  <a:pt x="2053" y="987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3536872" y="48109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3130632" y="4714642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3229843" y="4845542"/>
            <a:ext cx="148259" cy="34"/>
          </a:xfrm>
          <a:custGeom>
            <a:avLst/>
            <a:gdLst/>
            <a:ahLst/>
            <a:cxnLst/>
            <a:rect l="l" t="t" r="r" b="b"/>
            <a:pathLst>
              <a:path w="4401" h="1" fill="none" extrusionOk="0">
                <a:moveTo>
                  <a:pt x="0" y="0"/>
                </a:moveTo>
                <a:lnTo>
                  <a:pt x="4401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4422114" y="634067"/>
            <a:ext cx="92876" cy="34"/>
          </a:xfrm>
          <a:custGeom>
            <a:avLst/>
            <a:gdLst/>
            <a:ahLst/>
            <a:cxnLst/>
            <a:rect l="l" t="t" r="r" b="b"/>
            <a:pathLst>
              <a:path w="2757" h="1" fill="none" extrusionOk="0">
                <a:moveTo>
                  <a:pt x="2756" y="1"/>
                </a:moveTo>
                <a:lnTo>
                  <a:pt x="0" y="1"/>
                </a:lnTo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136" name="Google Shape;136;p13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13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139" name="Google Shape;139;p13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86247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>
            <a:off x="86247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2" hasCustomPrompt="1"/>
          </p:nvPr>
        </p:nvSpPr>
        <p:spPr>
          <a:xfrm>
            <a:off x="86247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3"/>
          </p:nvPr>
        </p:nvSpPr>
        <p:spPr>
          <a:xfrm>
            <a:off x="3406800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4"/>
          </p:nvPr>
        </p:nvSpPr>
        <p:spPr>
          <a:xfrm>
            <a:off x="3406800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5" hasCustomPrompt="1"/>
          </p:nvPr>
        </p:nvSpPr>
        <p:spPr>
          <a:xfrm>
            <a:off x="3406800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6"/>
          </p:nvPr>
        </p:nvSpPr>
        <p:spPr>
          <a:xfrm>
            <a:off x="595112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7"/>
          </p:nvPr>
        </p:nvSpPr>
        <p:spPr>
          <a:xfrm>
            <a:off x="595112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8" hasCustomPrompt="1"/>
          </p:nvPr>
        </p:nvSpPr>
        <p:spPr>
          <a:xfrm>
            <a:off x="595112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9"/>
          </p:nvPr>
        </p:nvSpPr>
        <p:spPr>
          <a:xfrm>
            <a:off x="86247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3"/>
          </p:nvPr>
        </p:nvSpPr>
        <p:spPr>
          <a:xfrm>
            <a:off x="86247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4" hasCustomPrompt="1"/>
          </p:nvPr>
        </p:nvSpPr>
        <p:spPr>
          <a:xfrm>
            <a:off x="86247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5"/>
          </p:nvPr>
        </p:nvSpPr>
        <p:spPr>
          <a:xfrm>
            <a:off x="3406800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6"/>
          </p:nvPr>
        </p:nvSpPr>
        <p:spPr>
          <a:xfrm>
            <a:off x="3406800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7" hasCustomPrompt="1"/>
          </p:nvPr>
        </p:nvSpPr>
        <p:spPr>
          <a:xfrm>
            <a:off x="3406800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8"/>
          </p:nvPr>
        </p:nvSpPr>
        <p:spPr>
          <a:xfrm>
            <a:off x="595112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9"/>
          </p:nvPr>
        </p:nvSpPr>
        <p:spPr>
          <a:xfrm>
            <a:off x="595112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20" hasCustomPrompt="1"/>
          </p:nvPr>
        </p:nvSpPr>
        <p:spPr>
          <a:xfrm>
            <a:off x="595112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14626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bril Fatface"/>
              <a:buNone/>
              <a:defRPr sz="2800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DM Sans"/>
              <a:buChar char="●"/>
              <a:defRPr sz="18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1" r:id="rId4"/>
    <p:sldLayoutId id="2147483672" r:id="rId5"/>
    <p:sldLayoutId id="2147483673" r:id="rId6"/>
    <p:sldLayoutId id="2147483674" r:id="rId7"/>
    <p:sldLayoutId id="2147483683" r:id="rId8"/>
    <p:sldLayoutId id="214748368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ndfonline.com/doi/abs/10.1080/1369118X.2018.1499793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ateto.net/wp-content/uploads/2018/05/Multistep%20Flow%20of%20Communication,%20Network%20Effects%20%5bPreprint%5d%20-%20Ognyanova%20-%202017.pdf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5267134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ndfonline.com/doi/abs/10.1080/1369118X.2018.149979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1"/>
          <p:cNvSpPr txBox="1">
            <a:spLocks noGrp="1"/>
          </p:cNvSpPr>
          <p:nvPr>
            <p:ph type="ctrTitle"/>
          </p:nvPr>
        </p:nvSpPr>
        <p:spPr>
          <a:xfrm>
            <a:off x="388340" y="741384"/>
            <a:ext cx="4180004" cy="198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MEDIA</a:t>
            </a:r>
            <a:br>
              <a:rPr lang="en" sz="4000" dirty="0"/>
            </a:br>
            <a:r>
              <a:rPr lang="en" sz="4000" dirty="0"/>
              <a:t>&amp;</a:t>
            </a:r>
            <a:br>
              <a:rPr lang="en-US" altLang="zh-TW" sz="4000" dirty="0"/>
            </a:br>
            <a:r>
              <a:rPr lang="en-US" altLang="zh-TW" sz="4000" dirty="0"/>
              <a:t>THE PUBLIC</a:t>
            </a:r>
            <a:endParaRPr sz="4000" dirty="0"/>
          </a:p>
        </p:txBody>
      </p:sp>
      <p:sp>
        <p:nvSpPr>
          <p:cNvPr id="358" name="Google Shape;358;p31"/>
          <p:cNvSpPr txBox="1">
            <a:spLocks noGrp="1"/>
          </p:cNvSpPr>
          <p:nvPr>
            <p:ph type="subTitle" idx="1"/>
          </p:nvPr>
        </p:nvSpPr>
        <p:spPr>
          <a:xfrm>
            <a:off x="877174" y="4010085"/>
            <a:ext cx="3109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Ryan Wang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ryanyang@psu.edu</a:t>
            </a:r>
            <a:endParaRPr dirty="0"/>
          </a:p>
        </p:txBody>
      </p:sp>
      <p:sp>
        <p:nvSpPr>
          <p:cNvPr id="359" name="Google Shape;359;p31"/>
          <p:cNvSpPr txBox="1">
            <a:spLocks noGrp="1"/>
          </p:cNvSpPr>
          <p:nvPr>
            <p:ph type="ctrTitle" idx="2"/>
          </p:nvPr>
        </p:nvSpPr>
        <p:spPr>
          <a:xfrm>
            <a:off x="252894" y="2908774"/>
            <a:ext cx="4452875" cy="873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 5</a:t>
            </a:r>
            <a:br>
              <a:rPr lang="en" dirty="0"/>
            </a:br>
            <a:r>
              <a:rPr lang="en" sz="2800" dirty="0"/>
              <a:t>Information flow</a:t>
            </a:r>
            <a:endParaRPr sz="2800" dirty="0"/>
          </a:p>
        </p:txBody>
      </p:sp>
      <p:grpSp>
        <p:nvGrpSpPr>
          <p:cNvPr id="360" name="Google Shape;360;p31"/>
          <p:cNvGrpSpPr/>
          <p:nvPr/>
        </p:nvGrpSpPr>
        <p:grpSpPr>
          <a:xfrm>
            <a:off x="4409422" y="1072165"/>
            <a:ext cx="4211075" cy="3193388"/>
            <a:chOff x="4409422" y="1072165"/>
            <a:chExt cx="4211075" cy="3193388"/>
          </a:xfrm>
        </p:grpSpPr>
        <p:sp>
          <p:nvSpPr>
            <p:cNvPr id="361" name="Google Shape;361;p31"/>
            <p:cNvSpPr/>
            <p:nvPr/>
          </p:nvSpPr>
          <p:spPr>
            <a:xfrm>
              <a:off x="6297473" y="1641853"/>
              <a:ext cx="614468" cy="461357"/>
            </a:xfrm>
            <a:custGeom>
              <a:avLst/>
              <a:gdLst/>
              <a:ahLst/>
              <a:cxnLst/>
              <a:rect l="l" t="t" r="r" b="b"/>
              <a:pathLst>
                <a:path w="27924" h="20966" extrusionOk="0">
                  <a:moveTo>
                    <a:pt x="8999" y="0"/>
                  </a:moveTo>
                  <a:cubicBezTo>
                    <a:pt x="4014" y="0"/>
                    <a:pt x="1" y="4014"/>
                    <a:pt x="1" y="9000"/>
                  </a:cubicBezTo>
                  <a:lnTo>
                    <a:pt x="1" y="11966"/>
                  </a:lnTo>
                  <a:cubicBezTo>
                    <a:pt x="1" y="16952"/>
                    <a:pt x="4014" y="20965"/>
                    <a:pt x="8999" y="20965"/>
                  </a:cubicBezTo>
                  <a:lnTo>
                    <a:pt x="18924" y="20965"/>
                  </a:lnTo>
                  <a:cubicBezTo>
                    <a:pt x="23910" y="20965"/>
                    <a:pt x="27924" y="16952"/>
                    <a:pt x="27924" y="11966"/>
                  </a:cubicBezTo>
                  <a:lnTo>
                    <a:pt x="27924" y="9000"/>
                  </a:lnTo>
                  <a:cubicBezTo>
                    <a:pt x="27924" y="4014"/>
                    <a:pt x="23910" y="0"/>
                    <a:pt x="189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6446887" y="1924089"/>
              <a:ext cx="212656" cy="258075"/>
            </a:xfrm>
            <a:custGeom>
              <a:avLst/>
              <a:gdLst/>
              <a:ahLst/>
              <a:cxnLst/>
              <a:rect l="l" t="t" r="r" b="b"/>
              <a:pathLst>
                <a:path w="9664" h="11728" extrusionOk="0">
                  <a:moveTo>
                    <a:pt x="1" y="0"/>
                  </a:moveTo>
                  <a:cubicBezTo>
                    <a:pt x="3146" y="2545"/>
                    <a:pt x="4628" y="6113"/>
                    <a:pt x="3421" y="9078"/>
                  </a:cubicBezTo>
                  <a:cubicBezTo>
                    <a:pt x="3012" y="10085"/>
                    <a:pt x="2328" y="10923"/>
                    <a:pt x="1449" y="11580"/>
                  </a:cubicBezTo>
                  <a:cubicBezTo>
                    <a:pt x="2010" y="11679"/>
                    <a:pt x="2564" y="11727"/>
                    <a:pt x="3100" y="11727"/>
                  </a:cubicBezTo>
                  <a:cubicBezTo>
                    <a:pt x="5612" y="11727"/>
                    <a:pt x="7742" y="10662"/>
                    <a:pt x="8516" y="8759"/>
                  </a:cubicBezTo>
                  <a:cubicBezTo>
                    <a:pt x="9664" y="5941"/>
                    <a:pt x="7404" y="2357"/>
                    <a:pt x="3469" y="756"/>
                  </a:cubicBezTo>
                  <a:cubicBezTo>
                    <a:pt x="2301" y="282"/>
                    <a:pt x="1119" y="39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6386549" y="1836597"/>
              <a:ext cx="74707" cy="71846"/>
            </a:xfrm>
            <a:custGeom>
              <a:avLst/>
              <a:gdLst/>
              <a:ahLst/>
              <a:cxnLst/>
              <a:rect l="l" t="t" r="r" b="b"/>
              <a:pathLst>
                <a:path w="3395" h="3265" extrusionOk="0">
                  <a:moveTo>
                    <a:pt x="1762" y="0"/>
                  </a:moveTo>
                  <a:cubicBezTo>
                    <a:pt x="1102" y="0"/>
                    <a:pt x="506" y="397"/>
                    <a:pt x="254" y="1008"/>
                  </a:cubicBezTo>
                  <a:cubicBezTo>
                    <a:pt x="1" y="1618"/>
                    <a:pt x="142" y="2320"/>
                    <a:pt x="607" y="2786"/>
                  </a:cubicBezTo>
                  <a:cubicBezTo>
                    <a:pt x="920" y="3098"/>
                    <a:pt x="1338" y="3265"/>
                    <a:pt x="1763" y="3265"/>
                  </a:cubicBezTo>
                  <a:cubicBezTo>
                    <a:pt x="1973" y="3265"/>
                    <a:pt x="2185" y="3224"/>
                    <a:pt x="2387" y="3141"/>
                  </a:cubicBezTo>
                  <a:cubicBezTo>
                    <a:pt x="2996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6565956" y="1836597"/>
              <a:ext cx="74685" cy="71846"/>
            </a:xfrm>
            <a:custGeom>
              <a:avLst/>
              <a:gdLst/>
              <a:ahLst/>
              <a:cxnLst/>
              <a:rect l="l" t="t" r="r" b="b"/>
              <a:pathLst>
                <a:path w="3394" h="3265" extrusionOk="0">
                  <a:moveTo>
                    <a:pt x="1761" y="0"/>
                  </a:moveTo>
                  <a:cubicBezTo>
                    <a:pt x="1101" y="0"/>
                    <a:pt x="506" y="397"/>
                    <a:pt x="253" y="1008"/>
                  </a:cubicBezTo>
                  <a:cubicBezTo>
                    <a:pt x="0" y="1618"/>
                    <a:pt x="140" y="2319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3" y="3224"/>
                    <a:pt x="2385" y="3141"/>
                  </a:cubicBezTo>
                  <a:cubicBezTo>
                    <a:pt x="2995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6745340" y="1836597"/>
              <a:ext cx="74663" cy="71846"/>
            </a:xfrm>
            <a:custGeom>
              <a:avLst/>
              <a:gdLst/>
              <a:ahLst/>
              <a:cxnLst/>
              <a:rect l="l" t="t" r="r" b="b"/>
              <a:pathLst>
                <a:path w="3393" h="3265" extrusionOk="0">
                  <a:moveTo>
                    <a:pt x="1762" y="0"/>
                  </a:moveTo>
                  <a:cubicBezTo>
                    <a:pt x="1100" y="0"/>
                    <a:pt x="505" y="397"/>
                    <a:pt x="254" y="1008"/>
                  </a:cubicBezTo>
                  <a:cubicBezTo>
                    <a:pt x="1" y="1618"/>
                    <a:pt x="140" y="2320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4" y="3224"/>
                    <a:pt x="2386" y="3141"/>
                  </a:cubicBezTo>
                  <a:cubicBezTo>
                    <a:pt x="2996" y="2888"/>
                    <a:pt x="3393" y="2293"/>
                    <a:pt x="3393" y="1633"/>
                  </a:cubicBezTo>
                  <a:cubicBezTo>
                    <a:pt x="3393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6769744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58301" y="1"/>
                  </a:moveTo>
                  <a:lnTo>
                    <a:pt x="0" y="12686"/>
                  </a:lnTo>
                  <a:lnTo>
                    <a:pt x="0" y="101905"/>
                  </a:lnTo>
                  <a:lnTo>
                    <a:pt x="58301" y="89220"/>
                  </a:lnTo>
                  <a:lnTo>
                    <a:pt x="583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6757179" y="2135931"/>
              <a:ext cx="1440029" cy="2129622"/>
            </a:xfrm>
            <a:custGeom>
              <a:avLst/>
              <a:gdLst/>
              <a:ahLst/>
              <a:cxnLst/>
              <a:rect l="l" t="t" r="r" b="b"/>
              <a:pathLst>
                <a:path w="65441" h="96779" extrusionOk="0">
                  <a:moveTo>
                    <a:pt x="65440" y="0"/>
                  </a:moveTo>
                  <a:lnTo>
                    <a:pt x="1" y="7560"/>
                  </a:lnTo>
                  <a:lnTo>
                    <a:pt x="1" y="96779"/>
                  </a:lnTo>
                  <a:lnTo>
                    <a:pt x="65440" y="89220"/>
                  </a:lnTo>
                  <a:lnTo>
                    <a:pt x="654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6913679" y="3517471"/>
              <a:ext cx="563658" cy="244674"/>
            </a:xfrm>
            <a:custGeom>
              <a:avLst/>
              <a:gdLst/>
              <a:ahLst/>
              <a:cxnLst/>
              <a:rect l="l" t="t" r="r" b="b"/>
              <a:pathLst>
                <a:path w="25615" h="11119" extrusionOk="0">
                  <a:moveTo>
                    <a:pt x="25615" y="1"/>
                  </a:moveTo>
                  <a:lnTo>
                    <a:pt x="0" y="2959"/>
                  </a:lnTo>
                  <a:lnTo>
                    <a:pt x="0" y="11118"/>
                  </a:lnTo>
                  <a:lnTo>
                    <a:pt x="25615" y="8160"/>
                  </a:lnTo>
                  <a:lnTo>
                    <a:pt x="256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7609477" y="3180156"/>
              <a:ext cx="431210" cy="121732"/>
            </a:xfrm>
            <a:custGeom>
              <a:avLst/>
              <a:gdLst/>
              <a:ahLst/>
              <a:cxnLst/>
              <a:rect l="l" t="t" r="r" b="b"/>
              <a:pathLst>
                <a:path w="19596" h="5532" extrusionOk="0">
                  <a:moveTo>
                    <a:pt x="19596" y="1"/>
                  </a:moveTo>
                  <a:lnTo>
                    <a:pt x="2" y="2264"/>
                  </a:lnTo>
                  <a:lnTo>
                    <a:pt x="1" y="5531"/>
                  </a:lnTo>
                  <a:lnTo>
                    <a:pt x="19596" y="3267"/>
                  </a:lnTo>
                  <a:lnTo>
                    <a:pt x="19596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6913679" y="3751626"/>
              <a:ext cx="431232" cy="121732"/>
            </a:xfrm>
            <a:custGeom>
              <a:avLst/>
              <a:gdLst/>
              <a:ahLst/>
              <a:cxnLst/>
              <a:rect l="l" t="t" r="r" b="b"/>
              <a:pathLst>
                <a:path w="19597" h="5532" extrusionOk="0">
                  <a:moveTo>
                    <a:pt x="19597" y="0"/>
                  </a:moveTo>
                  <a:lnTo>
                    <a:pt x="2" y="2264"/>
                  </a:lnTo>
                  <a:lnTo>
                    <a:pt x="0" y="5532"/>
                  </a:lnTo>
                  <a:lnTo>
                    <a:pt x="19597" y="3268"/>
                  </a:lnTo>
                  <a:lnTo>
                    <a:pt x="19597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6913679" y="3873512"/>
              <a:ext cx="264500" cy="102477"/>
            </a:xfrm>
            <a:custGeom>
              <a:avLst/>
              <a:gdLst/>
              <a:ahLst/>
              <a:cxnLst/>
              <a:rect l="l" t="t" r="r" b="b"/>
              <a:pathLst>
                <a:path w="12020" h="4657" extrusionOk="0">
                  <a:moveTo>
                    <a:pt x="12019" y="0"/>
                  </a:moveTo>
                  <a:lnTo>
                    <a:pt x="2" y="1389"/>
                  </a:lnTo>
                  <a:lnTo>
                    <a:pt x="0" y="4656"/>
                  </a:lnTo>
                  <a:lnTo>
                    <a:pt x="0" y="4656"/>
                  </a:lnTo>
                  <a:lnTo>
                    <a:pt x="12019" y="3268"/>
                  </a:lnTo>
                  <a:lnTo>
                    <a:pt x="1201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6913679" y="3941573"/>
              <a:ext cx="563658" cy="137025"/>
            </a:xfrm>
            <a:custGeom>
              <a:avLst/>
              <a:gdLst/>
              <a:ahLst/>
              <a:cxnLst/>
              <a:rect l="l" t="t" r="r" b="b"/>
              <a:pathLst>
                <a:path w="25615" h="6227" extrusionOk="0">
                  <a:moveTo>
                    <a:pt x="25615" y="0"/>
                  </a:moveTo>
                  <a:lnTo>
                    <a:pt x="3" y="2959"/>
                  </a:lnTo>
                  <a:lnTo>
                    <a:pt x="0" y="6227"/>
                  </a:lnTo>
                  <a:lnTo>
                    <a:pt x="0" y="6227"/>
                  </a:lnTo>
                  <a:lnTo>
                    <a:pt x="25615" y="3268"/>
                  </a:lnTo>
                  <a:lnTo>
                    <a:pt x="25615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7704692" y="3452424"/>
              <a:ext cx="335994" cy="534810"/>
            </a:xfrm>
            <a:custGeom>
              <a:avLst/>
              <a:gdLst/>
              <a:ahLst/>
              <a:cxnLst/>
              <a:rect l="l" t="t" r="r" b="b"/>
              <a:pathLst>
                <a:path w="15269" h="24304" extrusionOk="0">
                  <a:moveTo>
                    <a:pt x="15269" y="1"/>
                  </a:moveTo>
                  <a:lnTo>
                    <a:pt x="2" y="1764"/>
                  </a:lnTo>
                  <a:lnTo>
                    <a:pt x="1" y="24304"/>
                  </a:lnTo>
                  <a:lnTo>
                    <a:pt x="15269" y="22539"/>
                  </a:lnTo>
                  <a:lnTo>
                    <a:pt x="15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7819316" y="3305937"/>
              <a:ext cx="221370" cy="97482"/>
            </a:xfrm>
            <a:custGeom>
              <a:avLst/>
              <a:gdLst/>
              <a:ahLst/>
              <a:cxnLst/>
              <a:rect l="l" t="t" r="r" b="b"/>
              <a:pathLst>
                <a:path w="10060" h="4430" extrusionOk="0">
                  <a:moveTo>
                    <a:pt x="10060" y="1"/>
                  </a:moveTo>
                  <a:lnTo>
                    <a:pt x="2" y="1162"/>
                  </a:lnTo>
                  <a:lnTo>
                    <a:pt x="1" y="4430"/>
                  </a:lnTo>
                  <a:lnTo>
                    <a:pt x="10060" y="3268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6913679" y="2525728"/>
              <a:ext cx="1127008" cy="709793"/>
            </a:xfrm>
            <a:custGeom>
              <a:avLst/>
              <a:gdLst/>
              <a:ahLst/>
              <a:cxnLst/>
              <a:rect l="l" t="t" r="r" b="b"/>
              <a:pathLst>
                <a:path w="51216" h="32256" extrusionOk="0">
                  <a:moveTo>
                    <a:pt x="51216" y="1"/>
                  </a:moveTo>
                  <a:lnTo>
                    <a:pt x="0" y="5917"/>
                  </a:lnTo>
                  <a:lnTo>
                    <a:pt x="0" y="32255"/>
                  </a:lnTo>
                  <a:lnTo>
                    <a:pt x="51216" y="26339"/>
                  </a:lnTo>
                  <a:lnTo>
                    <a:pt x="512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6913679" y="3605931"/>
              <a:ext cx="695820" cy="156213"/>
            </a:xfrm>
            <a:custGeom>
              <a:avLst/>
              <a:gdLst/>
              <a:ahLst/>
              <a:cxnLst/>
              <a:rect l="l" t="t" r="r" b="b"/>
              <a:pathLst>
                <a:path w="31621" h="7099" extrusionOk="0">
                  <a:moveTo>
                    <a:pt x="31621" y="0"/>
                  </a:moveTo>
                  <a:lnTo>
                    <a:pt x="0" y="3653"/>
                  </a:lnTo>
                  <a:lnTo>
                    <a:pt x="0" y="7098"/>
                  </a:lnTo>
                  <a:lnTo>
                    <a:pt x="31621" y="3446"/>
                  </a:lnTo>
                  <a:lnTo>
                    <a:pt x="316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6913679" y="3245247"/>
              <a:ext cx="563526" cy="262762"/>
            </a:xfrm>
            <a:custGeom>
              <a:avLst/>
              <a:gdLst/>
              <a:ahLst/>
              <a:cxnLst/>
              <a:rect l="l" t="t" r="r" b="b"/>
              <a:pathLst>
                <a:path w="25609" h="11941" extrusionOk="0">
                  <a:moveTo>
                    <a:pt x="25609" y="0"/>
                  </a:moveTo>
                  <a:lnTo>
                    <a:pt x="0" y="2959"/>
                  </a:lnTo>
                  <a:lnTo>
                    <a:pt x="0" y="11941"/>
                  </a:lnTo>
                  <a:lnTo>
                    <a:pt x="25609" y="8984"/>
                  </a:lnTo>
                  <a:lnTo>
                    <a:pt x="2560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6913679" y="2322886"/>
              <a:ext cx="1127008" cy="244256"/>
            </a:xfrm>
            <a:custGeom>
              <a:avLst/>
              <a:gdLst/>
              <a:ahLst/>
              <a:cxnLst/>
              <a:rect l="l" t="t" r="r" b="b"/>
              <a:pathLst>
                <a:path w="51216" h="11100" extrusionOk="0">
                  <a:moveTo>
                    <a:pt x="51216" y="0"/>
                  </a:moveTo>
                  <a:lnTo>
                    <a:pt x="0" y="5917"/>
                  </a:lnTo>
                  <a:lnTo>
                    <a:pt x="0" y="11099"/>
                  </a:lnTo>
                  <a:lnTo>
                    <a:pt x="51216" y="5183"/>
                  </a:lnTo>
                  <a:lnTo>
                    <a:pt x="51216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74288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0" y="1"/>
                  </a:moveTo>
                  <a:lnTo>
                    <a:pt x="0" y="89220"/>
                  </a:lnTo>
                  <a:lnTo>
                    <a:pt x="58301" y="101905"/>
                  </a:lnTo>
                  <a:lnTo>
                    <a:pt x="58301" y="126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317194" y="2135447"/>
              <a:ext cx="1440007" cy="2130106"/>
            </a:xfrm>
            <a:custGeom>
              <a:avLst/>
              <a:gdLst/>
              <a:ahLst/>
              <a:cxnLst/>
              <a:rect l="l" t="t" r="r" b="b"/>
              <a:pathLst>
                <a:path w="65440" h="96801" extrusionOk="0">
                  <a:moveTo>
                    <a:pt x="0" y="1"/>
                  </a:moveTo>
                  <a:lnTo>
                    <a:pt x="0" y="89221"/>
                  </a:lnTo>
                  <a:lnTo>
                    <a:pt x="65440" y="96801"/>
                  </a:lnTo>
                  <a:lnTo>
                    <a:pt x="65440" y="7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6191783" y="3262917"/>
              <a:ext cx="431232" cy="121886"/>
            </a:xfrm>
            <a:custGeom>
              <a:avLst/>
              <a:gdLst/>
              <a:ahLst/>
              <a:cxnLst/>
              <a:rect l="l" t="t" r="r" b="b"/>
              <a:pathLst>
                <a:path w="19597" h="5539" extrusionOk="0">
                  <a:moveTo>
                    <a:pt x="1" y="1"/>
                  </a:moveTo>
                  <a:lnTo>
                    <a:pt x="1" y="3268"/>
                  </a:lnTo>
                  <a:lnTo>
                    <a:pt x="19597" y="5538"/>
                  </a:lnTo>
                  <a:lnTo>
                    <a:pt x="19597" y="5538"/>
                  </a:lnTo>
                  <a:lnTo>
                    <a:pt x="19596" y="2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58515" y="3384847"/>
              <a:ext cx="264500" cy="102565"/>
            </a:xfrm>
            <a:custGeom>
              <a:avLst/>
              <a:gdLst/>
              <a:ahLst/>
              <a:cxnLst/>
              <a:rect l="l" t="t" r="r" b="b"/>
              <a:pathLst>
                <a:path w="12020" h="4661" extrusionOk="0">
                  <a:moveTo>
                    <a:pt x="1" y="1"/>
                  </a:moveTo>
                  <a:lnTo>
                    <a:pt x="1" y="3268"/>
                  </a:lnTo>
                  <a:lnTo>
                    <a:pt x="12020" y="4661"/>
                  </a:lnTo>
                  <a:lnTo>
                    <a:pt x="12019" y="13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059357" y="3452842"/>
              <a:ext cx="563658" cy="137179"/>
            </a:xfrm>
            <a:custGeom>
              <a:avLst/>
              <a:gdLst/>
              <a:ahLst/>
              <a:cxnLst/>
              <a:rect l="l" t="t" r="r" b="b"/>
              <a:pathLst>
                <a:path w="25615" h="6234" extrusionOk="0">
                  <a:moveTo>
                    <a:pt x="0" y="0"/>
                  </a:moveTo>
                  <a:lnTo>
                    <a:pt x="0" y="3268"/>
                  </a:lnTo>
                  <a:lnTo>
                    <a:pt x="25615" y="6234"/>
                  </a:lnTo>
                  <a:lnTo>
                    <a:pt x="25612" y="29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451380" y="2319893"/>
              <a:ext cx="228060" cy="1651959"/>
            </a:xfrm>
            <a:custGeom>
              <a:avLst/>
              <a:gdLst/>
              <a:ahLst/>
              <a:cxnLst/>
              <a:rect l="l" t="t" r="r" b="b"/>
              <a:pathLst>
                <a:path w="10364" h="75072" extrusionOk="0">
                  <a:moveTo>
                    <a:pt x="0" y="1"/>
                  </a:moveTo>
                  <a:lnTo>
                    <a:pt x="0" y="73871"/>
                  </a:lnTo>
                  <a:lnTo>
                    <a:pt x="10363" y="75071"/>
                  </a:lnTo>
                  <a:lnTo>
                    <a:pt x="10363" y="12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754521" y="2354991"/>
              <a:ext cx="285647" cy="148336"/>
            </a:xfrm>
            <a:custGeom>
              <a:avLst/>
              <a:gdLst/>
              <a:ahLst/>
              <a:cxnLst/>
              <a:rect l="l" t="t" r="r" b="b"/>
              <a:pathLst>
                <a:path w="12981" h="6741" extrusionOk="0">
                  <a:moveTo>
                    <a:pt x="0" y="1"/>
                  </a:moveTo>
                  <a:lnTo>
                    <a:pt x="0" y="5237"/>
                  </a:lnTo>
                  <a:lnTo>
                    <a:pt x="12981" y="6740"/>
                  </a:lnTo>
                  <a:lnTo>
                    <a:pt x="12981" y="1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54521" y="2440524"/>
              <a:ext cx="513619" cy="89208"/>
            </a:xfrm>
            <a:custGeom>
              <a:avLst/>
              <a:gdLst/>
              <a:ahLst/>
              <a:cxnLst/>
              <a:rect l="l" t="t" r="r" b="b"/>
              <a:pathLst>
                <a:path w="23341" h="4054" extrusionOk="0">
                  <a:moveTo>
                    <a:pt x="0" y="0"/>
                  </a:moveTo>
                  <a:lnTo>
                    <a:pt x="0" y="1350"/>
                  </a:lnTo>
                  <a:lnTo>
                    <a:pt x="23341" y="4053"/>
                  </a:lnTo>
                  <a:lnTo>
                    <a:pt x="23341" y="2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754521" y="2537434"/>
              <a:ext cx="142834" cy="96404"/>
            </a:xfrm>
            <a:custGeom>
              <a:avLst/>
              <a:gdLst/>
              <a:ahLst/>
              <a:cxnLst/>
              <a:rect l="l" t="t" r="r" b="b"/>
              <a:pathLst>
                <a:path w="6491" h="4381" extrusionOk="0">
                  <a:moveTo>
                    <a:pt x="0" y="1"/>
                  </a:moveTo>
                  <a:lnTo>
                    <a:pt x="0" y="3628"/>
                  </a:lnTo>
                  <a:lnTo>
                    <a:pt x="6490" y="4380"/>
                  </a:lnTo>
                  <a:lnTo>
                    <a:pt x="6490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5754521" y="2580806"/>
              <a:ext cx="403220" cy="121336"/>
            </a:xfrm>
            <a:custGeom>
              <a:avLst/>
              <a:gdLst/>
              <a:ahLst/>
              <a:cxnLst/>
              <a:rect l="l" t="t" r="r" b="b"/>
              <a:pathLst>
                <a:path w="18324" h="5514" extrusionOk="0">
                  <a:moveTo>
                    <a:pt x="0" y="1"/>
                  </a:moveTo>
                  <a:lnTo>
                    <a:pt x="0" y="3392"/>
                  </a:lnTo>
                  <a:lnTo>
                    <a:pt x="18324" y="5513"/>
                  </a:lnTo>
                  <a:lnTo>
                    <a:pt x="18324" y="2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5754521" y="2763030"/>
              <a:ext cx="868493" cy="475000"/>
            </a:xfrm>
            <a:custGeom>
              <a:avLst/>
              <a:gdLst/>
              <a:ahLst/>
              <a:cxnLst/>
              <a:rect l="l" t="t" r="r" b="b"/>
              <a:pathLst>
                <a:path w="39468" h="21586" extrusionOk="0">
                  <a:moveTo>
                    <a:pt x="0" y="1"/>
                  </a:moveTo>
                  <a:lnTo>
                    <a:pt x="0" y="17014"/>
                  </a:lnTo>
                  <a:lnTo>
                    <a:pt x="39468" y="21586"/>
                  </a:lnTo>
                  <a:lnTo>
                    <a:pt x="39468" y="4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6365600" y="2425781"/>
              <a:ext cx="257414" cy="330251"/>
            </a:xfrm>
            <a:custGeom>
              <a:avLst/>
              <a:gdLst/>
              <a:ahLst/>
              <a:cxnLst/>
              <a:rect l="l" t="t" r="r" b="b"/>
              <a:pathLst>
                <a:path w="11698" h="15008" extrusionOk="0">
                  <a:moveTo>
                    <a:pt x="0" y="0"/>
                  </a:moveTo>
                  <a:lnTo>
                    <a:pt x="0" y="13653"/>
                  </a:lnTo>
                  <a:lnTo>
                    <a:pt x="11698" y="15008"/>
                  </a:lnTo>
                  <a:lnTo>
                    <a:pt x="11698" y="1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5754521" y="3557652"/>
              <a:ext cx="468552" cy="477156"/>
            </a:xfrm>
            <a:custGeom>
              <a:avLst/>
              <a:gdLst/>
              <a:ahLst/>
              <a:cxnLst/>
              <a:rect l="l" t="t" r="r" b="b"/>
              <a:pathLst>
                <a:path w="21293" h="21684" extrusionOk="0">
                  <a:moveTo>
                    <a:pt x="0" y="0"/>
                  </a:moveTo>
                  <a:lnTo>
                    <a:pt x="0" y="19217"/>
                  </a:lnTo>
                  <a:lnTo>
                    <a:pt x="21293" y="21684"/>
                  </a:lnTo>
                  <a:lnTo>
                    <a:pt x="21293" y="2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6288649" y="3619530"/>
              <a:ext cx="334366" cy="461621"/>
            </a:xfrm>
            <a:custGeom>
              <a:avLst/>
              <a:gdLst/>
              <a:ahLst/>
              <a:cxnLst/>
              <a:rect l="l" t="t" r="r" b="b"/>
              <a:pathLst>
                <a:path w="15195" h="20978" extrusionOk="0">
                  <a:moveTo>
                    <a:pt x="1" y="0"/>
                  </a:moveTo>
                  <a:lnTo>
                    <a:pt x="1" y="19217"/>
                  </a:lnTo>
                  <a:lnTo>
                    <a:pt x="15195" y="20977"/>
                  </a:lnTo>
                  <a:lnTo>
                    <a:pt x="15195" y="17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8069755" y="2710812"/>
              <a:ext cx="477464" cy="1210011"/>
            </a:xfrm>
            <a:custGeom>
              <a:avLst/>
              <a:gdLst/>
              <a:ahLst/>
              <a:cxnLst/>
              <a:rect l="l" t="t" r="r" b="b"/>
              <a:pathLst>
                <a:path w="21698" h="54988" extrusionOk="0">
                  <a:moveTo>
                    <a:pt x="3432" y="0"/>
                  </a:moveTo>
                  <a:cubicBezTo>
                    <a:pt x="1605" y="0"/>
                    <a:pt x="1" y="3050"/>
                    <a:pt x="647" y="6395"/>
                  </a:cubicBezTo>
                  <a:cubicBezTo>
                    <a:pt x="1361" y="10077"/>
                    <a:pt x="5779" y="17148"/>
                    <a:pt x="5779" y="17148"/>
                  </a:cubicBezTo>
                  <a:lnTo>
                    <a:pt x="5779" y="34852"/>
                  </a:lnTo>
                  <a:cubicBezTo>
                    <a:pt x="5779" y="41387"/>
                    <a:pt x="8631" y="43763"/>
                    <a:pt x="8631" y="43763"/>
                  </a:cubicBezTo>
                  <a:lnTo>
                    <a:pt x="10249" y="54987"/>
                  </a:lnTo>
                  <a:lnTo>
                    <a:pt x="21698" y="54987"/>
                  </a:lnTo>
                  <a:lnTo>
                    <a:pt x="13879" y="19578"/>
                  </a:lnTo>
                  <a:lnTo>
                    <a:pt x="3992" y="97"/>
                  </a:lnTo>
                  <a:cubicBezTo>
                    <a:pt x="3804" y="32"/>
                    <a:pt x="3617" y="0"/>
                    <a:pt x="3432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7966816" y="3077393"/>
              <a:ext cx="381545" cy="271850"/>
            </a:xfrm>
            <a:custGeom>
              <a:avLst/>
              <a:gdLst/>
              <a:ahLst/>
              <a:cxnLst/>
              <a:rect l="l" t="t" r="r" b="b"/>
              <a:pathLst>
                <a:path w="17339" h="12354" extrusionOk="0">
                  <a:moveTo>
                    <a:pt x="8539" y="0"/>
                  </a:moveTo>
                  <a:cubicBezTo>
                    <a:pt x="7195" y="0"/>
                    <a:pt x="5900" y="712"/>
                    <a:pt x="5205" y="1953"/>
                  </a:cubicBezTo>
                  <a:lnTo>
                    <a:pt x="1" y="11240"/>
                  </a:lnTo>
                  <a:cubicBezTo>
                    <a:pt x="1" y="11240"/>
                    <a:pt x="1210" y="12353"/>
                    <a:pt x="2546" y="12353"/>
                  </a:cubicBezTo>
                  <a:cubicBezTo>
                    <a:pt x="2903" y="12353"/>
                    <a:pt x="3270" y="12274"/>
                    <a:pt x="3624" y="12071"/>
                  </a:cubicBezTo>
                  <a:cubicBezTo>
                    <a:pt x="5217" y="11164"/>
                    <a:pt x="6976" y="8768"/>
                    <a:pt x="8318" y="6546"/>
                  </a:cubicBezTo>
                  <a:lnTo>
                    <a:pt x="13629" y="8653"/>
                  </a:lnTo>
                  <a:lnTo>
                    <a:pt x="17338" y="3477"/>
                  </a:lnTo>
                  <a:lnTo>
                    <a:pt x="10057" y="316"/>
                  </a:lnTo>
                  <a:cubicBezTo>
                    <a:pt x="9564" y="102"/>
                    <a:pt x="9048" y="0"/>
                    <a:pt x="8539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7933984" y="3222186"/>
              <a:ext cx="414376" cy="231427"/>
            </a:xfrm>
            <a:custGeom>
              <a:avLst/>
              <a:gdLst/>
              <a:ahLst/>
              <a:cxnLst/>
              <a:rect l="l" t="t" r="r" b="b"/>
              <a:pathLst>
                <a:path w="18831" h="10517" extrusionOk="0">
                  <a:moveTo>
                    <a:pt x="10275" y="0"/>
                  </a:moveTo>
                  <a:cubicBezTo>
                    <a:pt x="9403" y="0"/>
                    <a:pt x="8533" y="329"/>
                    <a:pt x="7865" y="979"/>
                  </a:cubicBezTo>
                  <a:lnTo>
                    <a:pt x="1" y="8633"/>
                  </a:lnTo>
                  <a:cubicBezTo>
                    <a:pt x="1" y="8633"/>
                    <a:pt x="1125" y="10517"/>
                    <a:pt x="2751" y="10517"/>
                  </a:cubicBezTo>
                  <a:cubicBezTo>
                    <a:pt x="2909" y="10517"/>
                    <a:pt x="3072" y="10499"/>
                    <a:pt x="3239" y="10460"/>
                  </a:cubicBezTo>
                  <a:cubicBezTo>
                    <a:pt x="5022" y="10043"/>
                    <a:pt x="7391" y="8246"/>
                    <a:pt x="9308" y="6498"/>
                  </a:cubicBezTo>
                  <a:lnTo>
                    <a:pt x="13801" y="10027"/>
                  </a:lnTo>
                  <a:lnTo>
                    <a:pt x="18830" y="6118"/>
                  </a:lnTo>
                  <a:lnTo>
                    <a:pt x="12496" y="808"/>
                  </a:lnTo>
                  <a:cubicBezTo>
                    <a:pt x="11851" y="268"/>
                    <a:pt x="11062" y="0"/>
                    <a:pt x="1027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8002398" y="3214880"/>
              <a:ext cx="265666" cy="130754"/>
            </a:xfrm>
            <a:custGeom>
              <a:avLst/>
              <a:gdLst/>
              <a:ahLst/>
              <a:cxnLst/>
              <a:rect l="l" t="t" r="r" b="b"/>
              <a:pathLst>
                <a:path w="12073" h="5942" fill="none" extrusionOk="0">
                  <a:moveTo>
                    <a:pt x="12073" y="3391"/>
                  </a:moveTo>
                  <a:lnTo>
                    <a:pt x="9388" y="1140"/>
                  </a:lnTo>
                  <a:cubicBezTo>
                    <a:pt x="8028" y="1"/>
                    <a:pt x="6028" y="74"/>
                    <a:pt x="4757" y="1312"/>
                  </a:cubicBezTo>
                  <a:lnTo>
                    <a:pt x="0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8196878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1" y="0"/>
                  </a:moveTo>
                  <a:lnTo>
                    <a:pt x="3032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8259658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1" y="1"/>
                  </a:moveTo>
                  <a:cubicBezTo>
                    <a:pt x="1" y="1"/>
                    <a:pt x="1848" y="1919"/>
                    <a:pt x="4582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8102345" y="2742983"/>
              <a:ext cx="117243" cy="127871"/>
            </a:xfrm>
            <a:custGeom>
              <a:avLst/>
              <a:gdLst/>
              <a:ahLst/>
              <a:cxnLst/>
              <a:rect l="l" t="t" r="r" b="b"/>
              <a:pathLst>
                <a:path w="5328" h="5811" fill="none" extrusionOk="0">
                  <a:moveTo>
                    <a:pt x="3203" y="0"/>
                  </a:moveTo>
                  <a:cubicBezTo>
                    <a:pt x="3203" y="0"/>
                    <a:pt x="1" y="1004"/>
                    <a:pt x="2511" y="5810"/>
                  </a:cubicBezTo>
                  <a:lnTo>
                    <a:pt x="5328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8138829" y="3365152"/>
              <a:ext cx="98868" cy="77678"/>
            </a:xfrm>
            <a:custGeom>
              <a:avLst/>
              <a:gdLst/>
              <a:ahLst/>
              <a:cxnLst/>
              <a:rect l="l" t="t" r="r" b="b"/>
              <a:pathLst>
                <a:path w="4493" h="3530" fill="none" extrusionOk="0">
                  <a:moveTo>
                    <a:pt x="0" y="1"/>
                  </a:moveTo>
                  <a:lnTo>
                    <a:pt x="4493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8237675" y="3739920"/>
              <a:ext cx="337205" cy="236070"/>
            </a:xfrm>
            <a:custGeom>
              <a:avLst/>
              <a:gdLst/>
              <a:ahLst/>
              <a:cxnLst/>
              <a:rect l="l" t="t" r="r" b="b"/>
              <a:pathLst>
                <a:path w="15324" h="10728" extrusionOk="0">
                  <a:moveTo>
                    <a:pt x="14067" y="1"/>
                  </a:moveTo>
                  <a:lnTo>
                    <a:pt x="1" y="3298"/>
                  </a:lnTo>
                  <a:lnTo>
                    <a:pt x="1381" y="10727"/>
                  </a:lnTo>
                  <a:lnTo>
                    <a:pt x="15323" y="6995"/>
                  </a:lnTo>
                  <a:lnTo>
                    <a:pt x="14067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8230238" y="3811216"/>
              <a:ext cx="390259" cy="373007"/>
            </a:xfrm>
            <a:custGeom>
              <a:avLst/>
              <a:gdLst/>
              <a:ahLst/>
              <a:cxnLst/>
              <a:rect l="l" t="t" r="r" b="b"/>
              <a:pathLst>
                <a:path w="17735" h="16951" extrusionOk="0">
                  <a:moveTo>
                    <a:pt x="16049" y="1"/>
                  </a:moveTo>
                  <a:lnTo>
                    <a:pt x="0" y="3499"/>
                  </a:lnTo>
                  <a:lnTo>
                    <a:pt x="2844" y="16951"/>
                  </a:lnTo>
                  <a:cubicBezTo>
                    <a:pt x="7876" y="14281"/>
                    <a:pt x="12840" y="11339"/>
                    <a:pt x="17735" y="8126"/>
                  </a:cubicBezTo>
                  <a:lnTo>
                    <a:pt x="16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4967226" y="2710812"/>
              <a:ext cx="477508" cy="1210011"/>
            </a:xfrm>
            <a:custGeom>
              <a:avLst/>
              <a:gdLst/>
              <a:ahLst/>
              <a:cxnLst/>
              <a:rect l="l" t="t" r="r" b="b"/>
              <a:pathLst>
                <a:path w="21700" h="54988" extrusionOk="0">
                  <a:moveTo>
                    <a:pt x="18268" y="0"/>
                  </a:moveTo>
                  <a:cubicBezTo>
                    <a:pt x="18083" y="0"/>
                    <a:pt x="17895" y="32"/>
                    <a:pt x="17707" y="97"/>
                  </a:cubicBezTo>
                  <a:lnTo>
                    <a:pt x="7819" y="19578"/>
                  </a:lnTo>
                  <a:lnTo>
                    <a:pt x="0" y="54987"/>
                  </a:lnTo>
                  <a:lnTo>
                    <a:pt x="11451" y="54987"/>
                  </a:lnTo>
                  <a:lnTo>
                    <a:pt x="13070" y="43763"/>
                  </a:lnTo>
                  <a:cubicBezTo>
                    <a:pt x="13070" y="43763"/>
                    <a:pt x="15922" y="41387"/>
                    <a:pt x="15922" y="34852"/>
                  </a:cubicBezTo>
                  <a:lnTo>
                    <a:pt x="15922" y="17148"/>
                  </a:lnTo>
                  <a:cubicBezTo>
                    <a:pt x="15922" y="17148"/>
                    <a:pt x="20340" y="10077"/>
                    <a:pt x="21052" y="6395"/>
                  </a:cubicBezTo>
                  <a:cubicBezTo>
                    <a:pt x="21700" y="3050"/>
                    <a:pt x="20095" y="0"/>
                    <a:pt x="18268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166108" y="3077393"/>
              <a:ext cx="381523" cy="271850"/>
            </a:xfrm>
            <a:custGeom>
              <a:avLst/>
              <a:gdLst/>
              <a:ahLst/>
              <a:cxnLst/>
              <a:rect l="l" t="t" r="r" b="b"/>
              <a:pathLst>
                <a:path w="17338" h="12354" extrusionOk="0">
                  <a:moveTo>
                    <a:pt x="8801" y="0"/>
                  </a:moveTo>
                  <a:cubicBezTo>
                    <a:pt x="8292" y="0"/>
                    <a:pt x="7776" y="102"/>
                    <a:pt x="7282" y="316"/>
                  </a:cubicBezTo>
                  <a:lnTo>
                    <a:pt x="0" y="3477"/>
                  </a:lnTo>
                  <a:lnTo>
                    <a:pt x="3711" y="8653"/>
                  </a:lnTo>
                  <a:lnTo>
                    <a:pt x="9022" y="6546"/>
                  </a:lnTo>
                  <a:cubicBezTo>
                    <a:pt x="10362" y="8768"/>
                    <a:pt x="12122" y="11164"/>
                    <a:pt x="13714" y="12071"/>
                  </a:cubicBezTo>
                  <a:cubicBezTo>
                    <a:pt x="14069" y="12274"/>
                    <a:pt x="14435" y="12353"/>
                    <a:pt x="14793" y="12353"/>
                  </a:cubicBezTo>
                  <a:cubicBezTo>
                    <a:pt x="16129" y="12353"/>
                    <a:pt x="17338" y="11240"/>
                    <a:pt x="17338" y="11240"/>
                  </a:cubicBezTo>
                  <a:lnTo>
                    <a:pt x="12134" y="1953"/>
                  </a:lnTo>
                  <a:cubicBezTo>
                    <a:pt x="11439" y="712"/>
                    <a:pt x="10145" y="0"/>
                    <a:pt x="8801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166108" y="3222186"/>
              <a:ext cx="414354" cy="231427"/>
            </a:xfrm>
            <a:custGeom>
              <a:avLst/>
              <a:gdLst/>
              <a:ahLst/>
              <a:cxnLst/>
              <a:rect l="l" t="t" r="r" b="b"/>
              <a:pathLst>
                <a:path w="18830" h="10517" extrusionOk="0">
                  <a:moveTo>
                    <a:pt x="8555" y="0"/>
                  </a:moveTo>
                  <a:cubicBezTo>
                    <a:pt x="7768" y="0"/>
                    <a:pt x="6979" y="268"/>
                    <a:pt x="6335" y="808"/>
                  </a:cubicBezTo>
                  <a:lnTo>
                    <a:pt x="0" y="6118"/>
                  </a:lnTo>
                  <a:lnTo>
                    <a:pt x="5030" y="10027"/>
                  </a:lnTo>
                  <a:lnTo>
                    <a:pt x="9522" y="6498"/>
                  </a:lnTo>
                  <a:cubicBezTo>
                    <a:pt x="11439" y="8246"/>
                    <a:pt x="13809" y="10043"/>
                    <a:pt x="15592" y="10460"/>
                  </a:cubicBezTo>
                  <a:cubicBezTo>
                    <a:pt x="15759" y="10499"/>
                    <a:pt x="15921" y="10517"/>
                    <a:pt x="16079" y="10517"/>
                  </a:cubicBezTo>
                  <a:cubicBezTo>
                    <a:pt x="17705" y="10517"/>
                    <a:pt x="18829" y="8633"/>
                    <a:pt x="18829" y="8633"/>
                  </a:cubicBezTo>
                  <a:lnTo>
                    <a:pt x="10966" y="979"/>
                  </a:lnTo>
                  <a:cubicBezTo>
                    <a:pt x="10297" y="329"/>
                    <a:pt x="9427" y="0"/>
                    <a:pt x="855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246404" y="3214880"/>
              <a:ext cx="265688" cy="130754"/>
            </a:xfrm>
            <a:custGeom>
              <a:avLst/>
              <a:gdLst/>
              <a:ahLst/>
              <a:cxnLst/>
              <a:rect l="l" t="t" r="r" b="b"/>
              <a:pathLst>
                <a:path w="12074" h="5942" fill="none" extrusionOk="0">
                  <a:moveTo>
                    <a:pt x="1" y="3391"/>
                  </a:moveTo>
                  <a:lnTo>
                    <a:pt x="2686" y="1140"/>
                  </a:lnTo>
                  <a:cubicBezTo>
                    <a:pt x="4044" y="1"/>
                    <a:pt x="6045" y="74"/>
                    <a:pt x="7317" y="1312"/>
                  </a:cubicBezTo>
                  <a:lnTo>
                    <a:pt x="12073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250849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3032" y="0"/>
                  </a:moveTo>
                  <a:lnTo>
                    <a:pt x="1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153983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4582" y="1"/>
                  </a:moveTo>
                  <a:cubicBezTo>
                    <a:pt x="4582" y="1"/>
                    <a:pt x="2734" y="1919"/>
                    <a:pt x="1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5294859" y="2742983"/>
              <a:ext cx="117265" cy="127871"/>
            </a:xfrm>
            <a:custGeom>
              <a:avLst/>
              <a:gdLst/>
              <a:ahLst/>
              <a:cxnLst/>
              <a:rect l="l" t="t" r="r" b="b"/>
              <a:pathLst>
                <a:path w="5329" h="5811" fill="none" extrusionOk="0">
                  <a:moveTo>
                    <a:pt x="2126" y="0"/>
                  </a:moveTo>
                  <a:cubicBezTo>
                    <a:pt x="2126" y="0"/>
                    <a:pt x="5329" y="1004"/>
                    <a:pt x="2818" y="5810"/>
                  </a:cubicBezTo>
                  <a:lnTo>
                    <a:pt x="0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5276771" y="3365152"/>
              <a:ext cx="98890" cy="77678"/>
            </a:xfrm>
            <a:custGeom>
              <a:avLst/>
              <a:gdLst/>
              <a:ahLst/>
              <a:cxnLst/>
              <a:rect l="l" t="t" r="r" b="b"/>
              <a:pathLst>
                <a:path w="4494" h="3530" fill="none" extrusionOk="0">
                  <a:moveTo>
                    <a:pt x="4493" y="1"/>
                  </a:moveTo>
                  <a:lnTo>
                    <a:pt x="1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 rot="223929">
              <a:off x="4943418" y="3751537"/>
              <a:ext cx="337223" cy="121883"/>
            </a:xfrm>
            <a:custGeom>
              <a:avLst/>
              <a:gdLst/>
              <a:ahLst/>
              <a:cxnLst/>
              <a:rect l="l" t="t" r="r" b="b"/>
              <a:pathLst>
                <a:path w="15323" h="10728" extrusionOk="0">
                  <a:moveTo>
                    <a:pt x="1255" y="1"/>
                  </a:moveTo>
                  <a:lnTo>
                    <a:pt x="0" y="6995"/>
                  </a:lnTo>
                  <a:lnTo>
                    <a:pt x="13943" y="10727"/>
                  </a:lnTo>
                  <a:lnTo>
                    <a:pt x="15323" y="3298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4932767" y="3811568"/>
              <a:ext cx="351486" cy="316850"/>
            </a:xfrm>
            <a:custGeom>
              <a:avLst/>
              <a:gdLst/>
              <a:ahLst/>
              <a:cxnLst/>
              <a:rect l="l" t="t" r="r" b="b"/>
              <a:pathLst>
                <a:path w="15973" h="14399" extrusionOk="0">
                  <a:moveTo>
                    <a:pt x="1" y="1"/>
                  </a:moveTo>
                  <a:lnTo>
                    <a:pt x="1" y="1"/>
                  </a:lnTo>
                  <a:cubicBezTo>
                    <a:pt x="1061" y="1418"/>
                    <a:pt x="2168" y="2805"/>
                    <a:pt x="3326" y="4163"/>
                  </a:cubicBezTo>
                  <a:cubicBezTo>
                    <a:pt x="6472" y="7863"/>
                    <a:pt x="9930" y="11288"/>
                    <a:pt x="13662" y="14398"/>
                  </a:cubicBezTo>
                  <a:lnTo>
                    <a:pt x="15972" y="34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4409422" y="1072165"/>
              <a:ext cx="1178808" cy="811742"/>
            </a:xfrm>
            <a:custGeom>
              <a:avLst/>
              <a:gdLst/>
              <a:ahLst/>
              <a:cxnLst/>
              <a:rect l="l" t="t" r="r" b="b"/>
              <a:pathLst>
                <a:path w="53570" h="36889" extrusionOk="0">
                  <a:moveTo>
                    <a:pt x="26785" y="1"/>
                  </a:moveTo>
                  <a:cubicBezTo>
                    <a:pt x="19681" y="1"/>
                    <a:pt x="12868" y="1945"/>
                    <a:pt x="7845" y="5403"/>
                  </a:cubicBezTo>
                  <a:cubicBezTo>
                    <a:pt x="2822" y="8862"/>
                    <a:pt x="0" y="13553"/>
                    <a:pt x="0" y="18445"/>
                  </a:cubicBezTo>
                  <a:cubicBezTo>
                    <a:pt x="0" y="23336"/>
                    <a:pt x="2822" y="28027"/>
                    <a:pt x="7845" y="31487"/>
                  </a:cubicBezTo>
                  <a:cubicBezTo>
                    <a:pt x="12868" y="34945"/>
                    <a:pt x="19681" y="36888"/>
                    <a:pt x="26785" y="36888"/>
                  </a:cubicBezTo>
                  <a:cubicBezTo>
                    <a:pt x="33889" y="36888"/>
                    <a:pt x="40702" y="34945"/>
                    <a:pt x="45725" y="31487"/>
                  </a:cubicBezTo>
                  <a:cubicBezTo>
                    <a:pt x="50748" y="28027"/>
                    <a:pt x="53570" y="23336"/>
                    <a:pt x="53570" y="18445"/>
                  </a:cubicBezTo>
                  <a:cubicBezTo>
                    <a:pt x="53570" y="13553"/>
                    <a:pt x="50748" y="8862"/>
                    <a:pt x="45725" y="5403"/>
                  </a:cubicBezTo>
                  <a:cubicBezTo>
                    <a:pt x="40702" y="1945"/>
                    <a:pt x="33889" y="1"/>
                    <a:pt x="26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5156843" y="1641897"/>
              <a:ext cx="415520" cy="457022"/>
            </a:xfrm>
            <a:custGeom>
              <a:avLst/>
              <a:gdLst/>
              <a:ahLst/>
              <a:cxnLst/>
              <a:rect l="l" t="t" r="r" b="b"/>
              <a:pathLst>
                <a:path w="18883" h="20769" extrusionOk="0">
                  <a:moveTo>
                    <a:pt x="12199" y="1"/>
                  </a:moveTo>
                  <a:lnTo>
                    <a:pt x="0" y="5638"/>
                  </a:lnTo>
                  <a:lnTo>
                    <a:pt x="18883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4564579" y="1072165"/>
              <a:ext cx="1178852" cy="811742"/>
            </a:xfrm>
            <a:custGeom>
              <a:avLst/>
              <a:gdLst/>
              <a:ahLst/>
              <a:cxnLst/>
              <a:rect l="l" t="t" r="r" b="b"/>
              <a:pathLst>
                <a:path w="53572" h="36889" extrusionOk="0">
                  <a:moveTo>
                    <a:pt x="26786" y="1"/>
                  </a:moveTo>
                  <a:cubicBezTo>
                    <a:pt x="19683" y="1"/>
                    <a:pt x="12869" y="1945"/>
                    <a:pt x="7846" y="5403"/>
                  </a:cubicBezTo>
                  <a:cubicBezTo>
                    <a:pt x="2822" y="8862"/>
                    <a:pt x="1" y="13553"/>
                    <a:pt x="1" y="18445"/>
                  </a:cubicBezTo>
                  <a:cubicBezTo>
                    <a:pt x="1" y="23336"/>
                    <a:pt x="2822" y="28027"/>
                    <a:pt x="7846" y="31487"/>
                  </a:cubicBezTo>
                  <a:cubicBezTo>
                    <a:pt x="12869" y="34945"/>
                    <a:pt x="19683" y="36888"/>
                    <a:pt x="26786" y="36888"/>
                  </a:cubicBezTo>
                  <a:cubicBezTo>
                    <a:pt x="33890" y="36888"/>
                    <a:pt x="40702" y="34945"/>
                    <a:pt x="45726" y="31487"/>
                  </a:cubicBezTo>
                  <a:cubicBezTo>
                    <a:pt x="50749" y="28027"/>
                    <a:pt x="53572" y="23336"/>
                    <a:pt x="53572" y="18445"/>
                  </a:cubicBezTo>
                  <a:cubicBezTo>
                    <a:pt x="53572" y="13553"/>
                    <a:pt x="50749" y="8862"/>
                    <a:pt x="45726" y="5403"/>
                  </a:cubicBezTo>
                  <a:cubicBezTo>
                    <a:pt x="40702" y="1945"/>
                    <a:pt x="33890" y="1"/>
                    <a:pt x="26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5312001" y="1641897"/>
              <a:ext cx="415542" cy="457022"/>
            </a:xfrm>
            <a:custGeom>
              <a:avLst/>
              <a:gdLst/>
              <a:ahLst/>
              <a:cxnLst/>
              <a:rect l="l" t="t" r="r" b="b"/>
              <a:pathLst>
                <a:path w="18884" h="20769" extrusionOk="0">
                  <a:moveTo>
                    <a:pt x="12199" y="1"/>
                  </a:moveTo>
                  <a:lnTo>
                    <a:pt x="1" y="5638"/>
                  </a:lnTo>
                  <a:lnTo>
                    <a:pt x="18884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6848962" y="1478048"/>
              <a:ext cx="676038" cy="507567"/>
            </a:xfrm>
            <a:custGeom>
              <a:avLst/>
              <a:gdLst/>
              <a:ahLst/>
              <a:cxnLst/>
              <a:rect l="l" t="t" r="r" b="b"/>
              <a:pathLst>
                <a:path w="30722" h="23066" extrusionOk="0">
                  <a:moveTo>
                    <a:pt x="8211" y="0"/>
                  </a:moveTo>
                  <a:cubicBezTo>
                    <a:pt x="3676" y="0"/>
                    <a:pt x="0" y="3676"/>
                    <a:pt x="0" y="8210"/>
                  </a:cubicBezTo>
                  <a:lnTo>
                    <a:pt x="0" y="14855"/>
                  </a:lnTo>
                  <a:cubicBezTo>
                    <a:pt x="0" y="19389"/>
                    <a:pt x="3676" y="23066"/>
                    <a:pt x="8211" y="23066"/>
                  </a:cubicBezTo>
                  <a:lnTo>
                    <a:pt x="22510" y="23066"/>
                  </a:lnTo>
                  <a:cubicBezTo>
                    <a:pt x="27044" y="23066"/>
                    <a:pt x="30721" y="19389"/>
                    <a:pt x="30721" y="14853"/>
                  </a:cubicBezTo>
                  <a:lnTo>
                    <a:pt x="30721" y="8210"/>
                  </a:lnTo>
                  <a:cubicBezTo>
                    <a:pt x="30721" y="3676"/>
                    <a:pt x="27045" y="0"/>
                    <a:pt x="22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7029975" y="1889827"/>
              <a:ext cx="314011" cy="204448"/>
            </a:xfrm>
            <a:custGeom>
              <a:avLst/>
              <a:gdLst/>
              <a:ahLst/>
              <a:cxnLst/>
              <a:rect l="l" t="t" r="r" b="b"/>
              <a:pathLst>
                <a:path w="14270" h="9291" extrusionOk="0">
                  <a:moveTo>
                    <a:pt x="0" y="1"/>
                  </a:moveTo>
                  <a:lnTo>
                    <a:pt x="3568" y="4645"/>
                  </a:lnTo>
                  <a:lnTo>
                    <a:pt x="7135" y="9290"/>
                  </a:lnTo>
                  <a:lnTo>
                    <a:pt x="10702" y="4645"/>
                  </a:lnTo>
                  <a:lnTo>
                    <a:pt x="14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6959163" y="1686479"/>
              <a:ext cx="94225" cy="90661"/>
            </a:xfrm>
            <a:custGeom>
              <a:avLst/>
              <a:gdLst/>
              <a:ahLst/>
              <a:cxnLst/>
              <a:rect l="l" t="t" r="r" b="b"/>
              <a:pathLst>
                <a:path w="4282" h="4120" extrusionOk="0">
                  <a:moveTo>
                    <a:pt x="2222" y="1"/>
                  </a:moveTo>
                  <a:cubicBezTo>
                    <a:pt x="1389" y="1"/>
                    <a:pt x="638" y="503"/>
                    <a:pt x="319" y="1272"/>
                  </a:cubicBezTo>
                  <a:cubicBezTo>
                    <a:pt x="0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6" y="4069"/>
                    <a:pt x="3010" y="3963"/>
                  </a:cubicBezTo>
                  <a:cubicBezTo>
                    <a:pt x="3780" y="3644"/>
                    <a:pt x="4282" y="2893"/>
                    <a:pt x="4282" y="2060"/>
                  </a:cubicBezTo>
                  <a:cubicBezTo>
                    <a:pt x="4282" y="922"/>
                    <a:pt x="3360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7141650" y="1686479"/>
              <a:ext cx="90639" cy="90661"/>
            </a:xfrm>
            <a:custGeom>
              <a:avLst/>
              <a:gdLst/>
              <a:ahLst/>
              <a:cxnLst/>
              <a:rect l="l" t="t" r="r" b="b"/>
              <a:pathLst>
                <a:path w="4119" h="4120" extrusionOk="0">
                  <a:moveTo>
                    <a:pt x="2060" y="1"/>
                  </a:moveTo>
                  <a:cubicBezTo>
                    <a:pt x="922" y="1"/>
                    <a:pt x="1" y="922"/>
                    <a:pt x="1" y="2060"/>
                  </a:cubicBezTo>
                  <a:cubicBezTo>
                    <a:pt x="1" y="3197"/>
                    <a:pt x="922" y="4120"/>
                    <a:pt x="2060" y="4120"/>
                  </a:cubicBezTo>
                  <a:cubicBezTo>
                    <a:pt x="3197" y="4120"/>
                    <a:pt x="4119" y="3197"/>
                    <a:pt x="4119" y="2060"/>
                  </a:cubicBezTo>
                  <a:cubicBezTo>
                    <a:pt x="4119" y="922"/>
                    <a:pt x="3197" y="1"/>
                    <a:pt x="20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316986" y="1686479"/>
              <a:ext cx="94203" cy="90661"/>
            </a:xfrm>
            <a:custGeom>
              <a:avLst/>
              <a:gdLst/>
              <a:ahLst/>
              <a:cxnLst/>
              <a:rect l="l" t="t" r="r" b="b"/>
              <a:pathLst>
                <a:path w="4281" h="4120" extrusionOk="0">
                  <a:moveTo>
                    <a:pt x="2222" y="1"/>
                  </a:moveTo>
                  <a:cubicBezTo>
                    <a:pt x="1389" y="1"/>
                    <a:pt x="639" y="503"/>
                    <a:pt x="320" y="1272"/>
                  </a:cubicBezTo>
                  <a:cubicBezTo>
                    <a:pt x="1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5" y="4069"/>
                    <a:pt x="3009" y="3963"/>
                  </a:cubicBezTo>
                  <a:cubicBezTo>
                    <a:pt x="3779" y="3644"/>
                    <a:pt x="4281" y="2893"/>
                    <a:pt x="4281" y="2060"/>
                  </a:cubicBezTo>
                  <a:cubicBezTo>
                    <a:pt x="4281" y="922"/>
                    <a:pt x="3359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5974087" y="1467551"/>
              <a:ext cx="327082" cy="131964"/>
            </a:xfrm>
            <a:custGeom>
              <a:avLst/>
              <a:gdLst/>
              <a:ahLst/>
              <a:cxnLst/>
              <a:rect l="l" t="t" r="r" b="b"/>
              <a:pathLst>
                <a:path w="14864" h="5997" extrusionOk="0">
                  <a:moveTo>
                    <a:pt x="0" y="0"/>
                  </a:moveTo>
                  <a:lnTo>
                    <a:pt x="0" y="5996"/>
                  </a:lnTo>
                  <a:lnTo>
                    <a:pt x="14863" y="5996"/>
                  </a:lnTo>
                  <a:lnTo>
                    <a:pt x="148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5974087" y="1356580"/>
              <a:ext cx="588128" cy="34020"/>
            </a:xfrm>
            <a:custGeom>
              <a:avLst/>
              <a:gdLst/>
              <a:ahLst/>
              <a:cxnLst/>
              <a:rect l="l" t="t" r="r" b="b"/>
              <a:pathLst>
                <a:path w="26727" h="1546" extrusionOk="0">
                  <a:moveTo>
                    <a:pt x="0" y="0"/>
                  </a:moveTo>
                  <a:lnTo>
                    <a:pt x="0" y="1545"/>
                  </a:lnTo>
                  <a:lnTo>
                    <a:pt x="26727" y="1545"/>
                  </a:lnTo>
                  <a:lnTo>
                    <a:pt x="26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8385769" y="1977429"/>
              <a:ext cx="222295" cy="45704"/>
            </a:xfrm>
            <a:custGeom>
              <a:avLst/>
              <a:gdLst/>
              <a:ahLst/>
              <a:cxnLst/>
              <a:rect l="l" t="t" r="r" b="b"/>
              <a:pathLst>
                <a:path w="10102" h="2077" extrusionOk="0">
                  <a:moveTo>
                    <a:pt x="0" y="1"/>
                  </a:moveTo>
                  <a:lnTo>
                    <a:pt x="0" y="2076"/>
                  </a:lnTo>
                  <a:lnTo>
                    <a:pt x="10101" y="2076"/>
                  </a:lnTo>
                  <a:lnTo>
                    <a:pt x="10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8146333" y="1843331"/>
              <a:ext cx="461731" cy="85467"/>
            </a:xfrm>
            <a:custGeom>
              <a:avLst/>
              <a:gdLst/>
              <a:ahLst/>
              <a:cxnLst/>
              <a:rect l="l" t="t" r="r" b="b"/>
              <a:pathLst>
                <a:path w="20983" h="3884" extrusionOk="0">
                  <a:moveTo>
                    <a:pt x="0" y="0"/>
                  </a:moveTo>
                  <a:lnTo>
                    <a:pt x="0" y="3883"/>
                  </a:lnTo>
                  <a:lnTo>
                    <a:pt x="20982" y="3883"/>
                  </a:lnTo>
                  <a:lnTo>
                    <a:pt x="209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963125" y="3868075"/>
              <a:ext cx="60125" cy="55375"/>
            </a:xfrm>
            <a:custGeom>
              <a:avLst/>
              <a:gdLst/>
              <a:ahLst/>
              <a:cxnLst/>
              <a:rect l="l" t="t" r="r" b="b"/>
              <a:pathLst>
                <a:path w="2405" h="2215" extrusionOk="0">
                  <a:moveTo>
                    <a:pt x="548" y="0"/>
                  </a:moveTo>
                  <a:lnTo>
                    <a:pt x="0" y="2167"/>
                  </a:lnTo>
                  <a:lnTo>
                    <a:pt x="2405" y="2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pic>
        <p:nvPicPr>
          <p:cNvPr id="1030" name="Picture 6" descr="Penn State Logo - GBSN">
            <a:extLst>
              <a:ext uri="{FF2B5EF4-FFF2-40B4-BE49-F238E27FC236}">
                <a16:creationId xmlns:a16="http://schemas.microsoft.com/office/drawing/2014/main" id="{C8DD8986-7E18-DF44-8BAF-CDC59B032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48" y="4617854"/>
            <a:ext cx="1522409" cy="52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356021"/>
            <a:ext cx="7378107" cy="618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Two step flow in today’s environment 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dirty="0">
                <a:hlinkClick r:id="rId3"/>
              </a:rPr>
              <a:t>Guo et al., 201</a:t>
            </a:r>
            <a:r>
              <a:rPr lang="en-US" sz="2400" dirty="0"/>
              <a:t>8)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28A21-4397-EE42-B3A3-F89872AA7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Picture 15" descr="Table&#10;&#10;Description automatically generated with medium confidence">
            <a:extLst>
              <a:ext uri="{FF2B5EF4-FFF2-40B4-BE49-F238E27FC236}">
                <a16:creationId xmlns:a16="http://schemas.microsoft.com/office/drawing/2014/main" id="{6C835DA2-524E-F44D-8C1F-15DBA0DAE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046" y="1128457"/>
            <a:ext cx="3937907" cy="3754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5868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A call for modification?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Two step flow model might not be universally correct?!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Direct influence from mass media on audience (</a:t>
            </a:r>
            <a:r>
              <a:rPr lang="en-US" sz="1600" dirty="0" err="1"/>
              <a:t>Troldahl</a:t>
            </a:r>
            <a:r>
              <a:rPr lang="en-US" sz="1600" dirty="0"/>
              <a:t>, 1966)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No significant different between between the mass media exposure of those designated as an influential and those not designated as such (</a:t>
            </a:r>
            <a:r>
              <a:rPr lang="en-US" sz="1600" dirty="0" err="1"/>
              <a:t>Weimann</a:t>
            </a:r>
            <a:r>
              <a:rPr lang="en-US" sz="1600" dirty="0"/>
              <a:t>, 1991; </a:t>
            </a:r>
            <a:r>
              <a:rPr lang="en-US" sz="1600" dirty="0" err="1"/>
              <a:t>Roch</a:t>
            </a:r>
            <a:r>
              <a:rPr lang="en-US" sz="1600" dirty="0"/>
              <a:t>, 2005).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Sole peer influence on decision-making in elections but not media (Robinson, 1976)</a:t>
            </a: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1558655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Multi-step flow model of communication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DCF621A-C9EF-314B-ABDF-7C5B53F2E598}"/>
              </a:ext>
            </a:extLst>
          </p:cNvPr>
          <p:cNvSpPr/>
          <p:nvPr/>
        </p:nvSpPr>
        <p:spPr>
          <a:xfrm>
            <a:off x="934355" y="1503828"/>
            <a:ext cx="1387504" cy="6817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Mass Media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FCEBC5B-A983-B644-89BF-5F15A0ADA59C}"/>
              </a:ext>
            </a:extLst>
          </p:cNvPr>
          <p:cNvSpPr/>
          <p:nvPr/>
        </p:nvSpPr>
        <p:spPr>
          <a:xfrm>
            <a:off x="4016951" y="1503827"/>
            <a:ext cx="1387504" cy="6817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Opinion leaders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3B996B5-3531-F145-8162-80AE5B8A719C}"/>
              </a:ext>
            </a:extLst>
          </p:cNvPr>
          <p:cNvSpPr/>
          <p:nvPr/>
        </p:nvSpPr>
        <p:spPr>
          <a:xfrm>
            <a:off x="7099547" y="1503826"/>
            <a:ext cx="1387504" cy="6817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Opinion receivers</a:t>
            </a:r>
          </a:p>
          <a:p>
            <a:pPr algn="ctr"/>
            <a:r>
              <a:rPr lang="en-US" dirty="0">
                <a:solidFill>
                  <a:srgbClr val="002060"/>
                </a:solidFill>
              </a:rPr>
              <a:t>/seeker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6847887-69F8-694E-8FF9-C42009DE0203}"/>
              </a:ext>
            </a:extLst>
          </p:cNvPr>
          <p:cNvSpPr/>
          <p:nvPr/>
        </p:nvSpPr>
        <p:spPr>
          <a:xfrm>
            <a:off x="7099547" y="3228412"/>
            <a:ext cx="1387504" cy="6817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Information receivers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6190F06-29F0-194C-AD05-B3EA0D9D1BC0}"/>
              </a:ext>
            </a:extLst>
          </p:cNvPr>
          <p:cNvCxnSpPr>
            <a:stCxn id="3" idx="3"/>
            <a:endCxn id="16" idx="1"/>
          </p:cNvCxnSpPr>
          <p:nvPr/>
        </p:nvCxnSpPr>
        <p:spPr>
          <a:xfrm flipV="1">
            <a:off x="2321859" y="1844718"/>
            <a:ext cx="169509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BF87D2-B8F2-EC45-B049-A9AEF68C9812}"/>
              </a:ext>
            </a:extLst>
          </p:cNvPr>
          <p:cNvCxnSpPr/>
          <p:nvPr/>
        </p:nvCxnSpPr>
        <p:spPr>
          <a:xfrm flipV="1">
            <a:off x="5404455" y="1985725"/>
            <a:ext cx="169509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BEDF156-D045-3C4C-8D5C-0E25D63059ED}"/>
              </a:ext>
            </a:extLst>
          </p:cNvPr>
          <p:cNvCxnSpPr>
            <a:cxnSpLocks/>
          </p:cNvCxnSpPr>
          <p:nvPr/>
        </p:nvCxnSpPr>
        <p:spPr>
          <a:xfrm flipH="1">
            <a:off x="5404455" y="1701282"/>
            <a:ext cx="169509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8D67244D-AB49-7941-8069-173C551BE855}"/>
              </a:ext>
            </a:extLst>
          </p:cNvPr>
          <p:cNvCxnSpPr>
            <a:stCxn id="3" idx="2"/>
          </p:cNvCxnSpPr>
          <p:nvPr/>
        </p:nvCxnSpPr>
        <p:spPr>
          <a:xfrm rot="16200000" flipH="1">
            <a:off x="4449837" y="-636121"/>
            <a:ext cx="521732" cy="6165192"/>
          </a:xfrm>
          <a:prstGeom prst="bentConnector2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05D40E9-2488-E549-A3F5-45D87D72EE42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7793299" y="2185607"/>
            <a:ext cx="0" cy="104280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Google Shape;431;p32">
            <a:extLst>
              <a:ext uri="{FF2B5EF4-FFF2-40B4-BE49-F238E27FC236}">
                <a16:creationId xmlns:a16="http://schemas.microsoft.com/office/drawing/2014/main" id="{AE1B251E-5B72-8A4B-86E4-91B08BEEC437}"/>
              </a:ext>
            </a:extLst>
          </p:cNvPr>
          <p:cNvSpPr txBox="1">
            <a:spLocks/>
          </p:cNvSpPr>
          <p:nvPr/>
        </p:nvSpPr>
        <p:spPr>
          <a:xfrm>
            <a:off x="2577559" y="1419898"/>
            <a:ext cx="938722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US" sz="1800" dirty="0"/>
              <a:t>Step 1a</a:t>
            </a:r>
          </a:p>
        </p:txBody>
      </p:sp>
      <p:sp>
        <p:nvSpPr>
          <p:cNvPr id="36" name="Google Shape;431;p32">
            <a:extLst>
              <a:ext uri="{FF2B5EF4-FFF2-40B4-BE49-F238E27FC236}">
                <a16:creationId xmlns:a16="http://schemas.microsoft.com/office/drawing/2014/main" id="{6915725D-248A-B546-AA31-AFC5E0BF091F}"/>
              </a:ext>
            </a:extLst>
          </p:cNvPr>
          <p:cNvSpPr txBox="1">
            <a:spLocks/>
          </p:cNvSpPr>
          <p:nvPr/>
        </p:nvSpPr>
        <p:spPr>
          <a:xfrm>
            <a:off x="2577559" y="2257589"/>
            <a:ext cx="1062112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US" sz="1800" dirty="0"/>
              <a:t>Step 1b</a:t>
            </a:r>
          </a:p>
        </p:txBody>
      </p:sp>
      <p:sp>
        <p:nvSpPr>
          <p:cNvPr id="37" name="Google Shape;431;p32">
            <a:extLst>
              <a:ext uri="{FF2B5EF4-FFF2-40B4-BE49-F238E27FC236}">
                <a16:creationId xmlns:a16="http://schemas.microsoft.com/office/drawing/2014/main" id="{5ABBAEA1-46B5-AE4C-BFA6-5DBFAA31AACC}"/>
              </a:ext>
            </a:extLst>
          </p:cNvPr>
          <p:cNvSpPr txBox="1">
            <a:spLocks/>
          </p:cNvSpPr>
          <p:nvPr/>
        </p:nvSpPr>
        <p:spPr>
          <a:xfrm>
            <a:off x="5712043" y="1956078"/>
            <a:ext cx="1062112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US" sz="1800" dirty="0"/>
              <a:t>Step 2</a:t>
            </a:r>
          </a:p>
        </p:txBody>
      </p:sp>
      <p:sp>
        <p:nvSpPr>
          <p:cNvPr id="38" name="Google Shape;431;p32">
            <a:extLst>
              <a:ext uri="{FF2B5EF4-FFF2-40B4-BE49-F238E27FC236}">
                <a16:creationId xmlns:a16="http://schemas.microsoft.com/office/drawing/2014/main" id="{83CBA8B3-152B-964F-AEAE-E7C923D2D289}"/>
              </a:ext>
            </a:extLst>
          </p:cNvPr>
          <p:cNvSpPr txBox="1">
            <a:spLocks/>
          </p:cNvSpPr>
          <p:nvPr/>
        </p:nvSpPr>
        <p:spPr>
          <a:xfrm>
            <a:off x="5720945" y="1282559"/>
            <a:ext cx="1062112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US" sz="1800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677817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Multi-step flow model – network step flow model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The inclusion of other optional directions (</a:t>
            </a:r>
            <a:r>
              <a:rPr lang="en-US" sz="1800" dirty="0" err="1"/>
              <a:t>Weimann</a:t>
            </a:r>
            <a:r>
              <a:rPr lang="en-US" sz="1800" dirty="0"/>
              <a:t>, 1982):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Horizontal (between leaders, between followers) and vertical (leaders to followers, active to inactive)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Direct (linking two actors directly) and indirect (linking actors through a third party or a chain of intermediaries)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Downward (leaders to followers, media to public) and upward (leaders to media, followers to </a:t>
            </a:r>
            <a:r>
              <a:rPr lang="en-US" sz="1400" dirty="0" err="1"/>
              <a:t>influentials</a:t>
            </a:r>
            <a:r>
              <a:rPr lang="en-US" sz="1400" dirty="0"/>
              <a:t>, marginals to centrals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/>
              <a:t>The introduction of continuous measures of opinion leadership and their validation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Opinion leaders could be both disseminators and recipients of influence 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 err="1"/>
              <a:t>Parasocial</a:t>
            </a:r>
            <a:r>
              <a:rPr lang="en-US" sz="1800" dirty="0"/>
              <a:t> opinion leadership 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If a media user ascribes certain attributes to a media communicator based on a </a:t>
            </a:r>
            <a:r>
              <a:rPr lang="en-US" sz="1400" dirty="0" err="1"/>
              <a:t>parasocial</a:t>
            </a:r>
            <a:r>
              <a:rPr lang="en-US" sz="1400" dirty="0"/>
              <a:t> relationship, it allows for a gradual influence of the media personality on the user’s opinions and attitudes (</a:t>
            </a:r>
            <a:r>
              <a:rPr lang="en-US" sz="1400" dirty="0" err="1"/>
              <a:t>Stehr</a:t>
            </a:r>
            <a:r>
              <a:rPr lang="en-US" sz="1400" dirty="0"/>
              <a:t> et al., 2015). 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/>
              <a:t>Network analysis</a:t>
            </a:r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428023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Multi-step flow model – network-step flow model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08C8F3B-7AB8-A843-9230-6D09ED36F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26" y="1249002"/>
            <a:ext cx="7617164" cy="3252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Google Shape;431;p32">
            <a:extLst>
              <a:ext uri="{FF2B5EF4-FFF2-40B4-BE49-F238E27FC236}">
                <a16:creationId xmlns:a16="http://schemas.microsoft.com/office/drawing/2014/main" id="{D7F973EE-4DC6-684A-91B8-C9C9E6FCDDD8}"/>
              </a:ext>
            </a:extLst>
          </p:cNvPr>
          <p:cNvSpPr txBox="1">
            <a:spLocks/>
          </p:cNvSpPr>
          <p:nvPr/>
        </p:nvSpPr>
        <p:spPr>
          <a:xfrm>
            <a:off x="7044902" y="4709514"/>
            <a:ext cx="2711147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None/>
            </a:pPr>
            <a:r>
              <a:rPr lang="en-US" dirty="0"/>
              <a:t>Source: </a:t>
            </a:r>
            <a:r>
              <a:rPr lang="en-US" dirty="0">
                <a:hlinkClick r:id="rId4"/>
              </a:rPr>
              <a:t>Ognyanova (2017)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58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The reemergence to the one-step flow?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/>
              <a:t>A different group of information recipient(Bennet &amp; Manheim, 2006)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Narrowcasting of targeted audiences (e.g., direct mail, targeted telemarketing, receiver-sensitive Web sites, specialized e-mail list)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Fragmentation of communication channel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Social isolation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6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/>
              <a:t>Is the role of opinion leaders diminishing? Probably not yet.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The role of opinion leaders has not diminished in the new social media environment; this environment has only modified the pattern and form of their operation. 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998891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5B1298E3-7218-9E4E-9CF2-8C4A803B7E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6451440"/>
              </p:ext>
            </p:extLst>
          </p:nvPr>
        </p:nvGraphicFramePr>
        <p:xfrm>
          <a:off x="479394" y="1074198"/>
          <a:ext cx="8317046" cy="3625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Google Shape;439;p33">
            <a:extLst>
              <a:ext uri="{FF2B5EF4-FFF2-40B4-BE49-F238E27FC236}">
                <a16:creationId xmlns:a16="http://schemas.microsoft.com/office/drawing/2014/main" id="{CF8851B9-ADD3-334C-8126-74D772F573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7560" y="1321915"/>
            <a:ext cx="1917577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Strong/Powerful media effect</a:t>
            </a:r>
          </a:p>
        </p:txBody>
      </p:sp>
      <p:sp>
        <p:nvSpPr>
          <p:cNvPr id="4" name="Google Shape;439;p33">
            <a:extLst>
              <a:ext uri="{FF2B5EF4-FFF2-40B4-BE49-F238E27FC236}">
                <a16:creationId xmlns:a16="http://schemas.microsoft.com/office/drawing/2014/main" id="{22588C95-85B1-A84B-9C16-39C5EB1D066A}"/>
              </a:ext>
            </a:extLst>
          </p:cNvPr>
          <p:cNvSpPr txBox="1">
            <a:spLocks/>
          </p:cNvSpPr>
          <p:nvPr/>
        </p:nvSpPr>
        <p:spPr>
          <a:xfrm>
            <a:off x="2396971" y="1321915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Limited media effect</a:t>
            </a:r>
          </a:p>
        </p:txBody>
      </p:sp>
      <p:sp>
        <p:nvSpPr>
          <p:cNvPr id="5" name="Google Shape;439;p33">
            <a:extLst>
              <a:ext uri="{FF2B5EF4-FFF2-40B4-BE49-F238E27FC236}">
                <a16:creationId xmlns:a16="http://schemas.microsoft.com/office/drawing/2014/main" id="{901102A1-C43A-A146-92D3-B316F8F833F4}"/>
              </a:ext>
            </a:extLst>
          </p:cNvPr>
          <p:cNvSpPr txBox="1">
            <a:spLocks/>
          </p:cNvSpPr>
          <p:nvPr/>
        </p:nvSpPr>
        <p:spPr>
          <a:xfrm>
            <a:off x="4637916" y="1321915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Revisit of strong media effect</a:t>
            </a:r>
          </a:p>
        </p:txBody>
      </p:sp>
      <p:sp>
        <p:nvSpPr>
          <p:cNvPr id="6" name="Google Shape;439;p33">
            <a:extLst>
              <a:ext uri="{FF2B5EF4-FFF2-40B4-BE49-F238E27FC236}">
                <a16:creationId xmlns:a16="http://schemas.microsoft.com/office/drawing/2014/main" id="{BAC19404-9626-DD4E-81A6-D832311CE0C6}"/>
              </a:ext>
            </a:extLst>
          </p:cNvPr>
          <p:cNvSpPr txBox="1">
            <a:spLocks/>
          </p:cNvSpPr>
          <p:nvPr/>
        </p:nvSpPr>
        <p:spPr>
          <a:xfrm>
            <a:off x="6555493" y="1321915"/>
            <a:ext cx="2564315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Negotiated/transactional media effect</a:t>
            </a:r>
          </a:p>
        </p:txBody>
      </p:sp>
      <p:sp>
        <p:nvSpPr>
          <p:cNvPr id="7" name="Google Shape;432;p32">
            <a:extLst>
              <a:ext uri="{FF2B5EF4-FFF2-40B4-BE49-F238E27FC236}">
                <a16:creationId xmlns:a16="http://schemas.microsoft.com/office/drawing/2014/main" id="{904A87F1-92BE-AA47-9F2A-ABF9DA28B8A2}"/>
              </a:ext>
            </a:extLst>
          </p:cNvPr>
          <p:cNvSpPr txBox="1">
            <a:spLocks/>
          </p:cNvSpPr>
          <p:nvPr/>
        </p:nvSpPr>
        <p:spPr>
          <a:xfrm>
            <a:off x="1442969" y="503059"/>
            <a:ext cx="6045613" cy="43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McQuail’s</a:t>
            </a:r>
            <a:r>
              <a:rPr lang="en-US" dirty="0"/>
              <a:t> four phrases model (2005)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115959B-75CE-314E-A9B4-C3C0AD649CA1}"/>
              </a:ext>
            </a:extLst>
          </p:cNvPr>
          <p:cNvSpPr/>
          <p:nvPr/>
        </p:nvSpPr>
        <p:spPr>
          <a:xfrm>
            <a:off x="347560" y="1988598"/>
            <a:ext cx="4118215" cy="1837678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439;p33">
            <a:extLst>
              <a:ext uri="{FF2B5EF4-FFF2-40B4-BE49-F238E27FC236}">
                <a16:creationId xmlns:a16="http://schemas.microsoft.com/office/drawing/2014/main" id="{5D6ECEDF-1351-9F42-8A00-AAF748184EB9}"/>
              </a:ext>
            </a:extLst>
          </p:cNvPr>
          <p:cNvSpPr txBox="1">
            <a:spLocks/>
          </p:cNvSpPr>
          <p:nvPr/>
        </p:nvSpPr>
        <p:spPr>
          <a:xfrm>
            <a:off x="479394" y="3913153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One step</a:t>
            </a:r>
          </a:p>
        </p:txBody>
      </p:sp>
      <p:sp>
        <p:nvSpPr>
          <p:cNvPr id="10" name="Google Shape;439;p33">
            <a:extLst>
              <a:ext uri="{FF2B5EF4-FFF2-40B4-BE49-F238E27FC236}">
                <a16:creationId xmlns:a16="http://schemas.microsoft.com/office/drawing/2014/main" id="{8680829E-09D9-9145-AC69-19567C518DC8}"/>
              </a:ext>
            </a:extLst>
          </p:cNvPr>
          <p:cNvSpPr txBox="1">
            <a:spLocks/>
          </p:cNvSpPr>
          <p:nvPr/>
        </p:nvSpPr>
        <p:spPr>
          <a:xfrm>
            <a:off x="2548198" y="3913153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Two steps</a:t>
            </a:r>
          </a:p>
        </p:txBody>
      </p:sp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8E8500C7-EAF5-5D43-B2D4-31A355F0E098}"/>
              </a:ext>
            </a:extLst>
          </p:cNvPr>
          <p:cNvSpPr/>
          <p:nvPr/>
        </p:nvSpPr>
        <p:spPr>
          <a:xfrm>
            <a:off x="2072936" y="4149847"/>
            <a:ext cx="648070" cy="226198"/>
          </a:xfrm>
          <a:prstGeom prst="striped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7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/>
      <p:bldP spid="10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6790272" y="4423562"/>
            <a:ext cx="1108485" cy="463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/>
              <a:t>Elihu Katz</a:t>
            </a:r>
            <a:endParaRPr sz="14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488126"/>
            <a:ext cx="6045613" cy="469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Two steps flow model of communication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Google Shape;431;p32">
            <a:extLst>
              <a:ext uri="{FF2B5EF4-FFF2-40B4-BE49-F238E27FC236}">
                <a16:creationId xmlns:a16="http://schemas.microsoft.com/office/drawing/2014/main" id="{1A8C7537-38EF-8F4D-A054-E0A99ABE8709}"/>
              </a:ext>
            </a:extLst>
          </p:cNvPr>
          <p:cNvSpPr txBox="1">
            <a:spLocks/>
          </p:cNvSpPr>
          <p:nvPr/>
        </p:nvSpPr>
        <p:spPr>
          <a:xfrm>
            <a:off x="4451348" y="4423562"/>
            <a:ext cx="1514714" cy="463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Paul </a:t>
            </a:r>
            <a:r>
              <a:rPr lang="en-US" sz="1400" dirty="0" err="1"/>
              <a:t>Lazarsfeld</a:t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D78A0E-F3FB-9840-9ACF-C859A35E2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340" y="2829318"/>
            <a:ext cx="1018350" cy="1442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Paul Lazarsfeld - Wikipedia">
            <a:extLst>
              <a:ext uri="{FF2B5EF4-FFF2-40B4-BE49-F238E27FC236}">
                <a16:creationId xmlns:a16="http://schemas.microsoft.com/office/drawing/2014/main" id="{F9FF24F4-2719-1F46-8BD7-3521B08C2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816656"/>
            <a:ext cx="1130962" cy="14279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Personal Influence: The Part Played by People in the Flow of Mass  Communications - Kindle edition by Katz, Elihu, Lazarsfeld, Paul F., Roper,  Elmo. Politics &amp;amp; Social Sciences Kindle eBooks @ Amazon.com.">
            <a:extLst>
              <a:ext uri="{FF2B5EF4-FFF2-40B4-BE49-F238E27FC236}">
                <a16:creationId xmlns:a16="http://schemas.microsoft.com/office/drawing/2014/main" id="{A338B2E1-2BC3-0E47-B487-2BA480C3C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855" y="974615"/>
            <a:ext cx="1108485" cy="17159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People&amp;#39;s Choice: How the Voter Makes Up His Mind in a Presidential  Campaign : Lazarsfeld, Paul F.: Amazon.ca: Livres">
            <a:extLst>
              <a:ext uri="{FF2B5EF4-FFF2-40B4-BE49-F238E27FC236}">
                <a16:creationId xmlns:a16="http://schemas.microsoft.com/office/drawing/2014/main" id="{7FF5C2D0-882A-7A48-A698-166742832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425" y="974616"/>
            <a:ext cx="1118547" cy="17159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ernard Berelson - Live Action News">
            <a:extLst>
              <a:ext uri="{FF2B5EF4-FFF2-40B4-BE49-F238E27FC236}">
                <a16:creationId xmlns:a16="http://schemas.microsoft.com/office/drawing/2014/main" id="{49248897-D782-6640-AA55-FA90AD4D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067" y="2829318"/>
            <a:ext cx="1013265" cy="1416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azel Gaudet-Erskine | Roper Center for Public Opinion Research">
            <a:extLst>
              <a:ext uri="{FF2B5EF4-FFF2-40B4-BE49-F238E27FC236}">
                <a16:creationId xmlns:a16="http://schemas.microsoft.com/office/drawing/2014/main" id="{6A8A495B-D09A-9043-9345-0D7D60658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36" y="2829318"/>
            <a:ext cx="1888398" cy="14162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431;p32">
            <a:extLst>
              <a:ext uri="{FF2B5EF4-FFF2-40B4-BE49-F238E27FC236}">
                <a16:creationId xmlns:a16="http://schemas.microsoft.com/office/drawing/2014/main" id="{3B12DB69-768B-A647-BE5F-32DD74E04C30}"/>
              </a:ext>
            </a:extLst>
          </p:cNvPr>
          <p:cNvSpPr txBox="1">
            <a:spLocks/>
          </p:cNvSpPr>
          <p:nvPr/>
        </p:nvSpPr>
        <p:spPr>
          <a:xfrm>
            <a:off x="2822458" y="4423562"/>
            <a:ext cx="1621193" cy="463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Bernard </a:t>
            </a:r>
            <a:r>
              <a:rPr lang="en-US" sz="1400" dirty="0" err="1"/>
              <a:t>Berelson</a:t>
            </a:r>
            <a:endParaRPr lang="en-US" sz="1400" dirty="0"/>
          </a:p>
        </p:txBody>
      </p:sp>
      <p:sp>
        <p:nvSpPr>
          <p:cNvPr id="26" name="Google Shape;431;p32">
            <a:extLst>
              <a:ext uri="{FF2B5EF4-FFF2-40B4-BE49-F238E27FC236}">
                <a16:creationId xmlns:a16="http://schemas.microsoft.com/office/drawing/2014/main" id="{BD8AE1DC-D0BE-314D-BEE9-877718C72218}"/>
              </a:ext>
            </a:extLst>
          </p:cNvPr>
          <p:cNvSpPr txBox="1">
            <a:spLocks/>
          </p:cNvSpPr>
          <p:nvPr/>
        </p:nvSpPr>
        <p:spPr>
          <a:xfrm>
            <a:off x="625838" y="4423562"/>
            <a:ext cx="2043358" cy="463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Hazel Gaudet-Erskine</a:t>
            </a:r>
          </a:p>
        </p:txBody>
      </p:sp>
    </p:spTree>
    <p:extLst>
      <p:ext uri="{BB962C8B-B14F-4D97-AF65-F5344CB8AC3E}">
        <p14:creationId xmlns:p14="http://schemas.microsoft.com/office/powerpoint/2010/main" val="1934056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488126"/>
            <a:ext cx="6045613" cy="469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Two steps flow model of communication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50" name="Picture 2" descr="Two-Step Flow Communication Model | Study.com">
            <a:extLst>
              <a:ext uri="{FF2B5EF4-FFF2-40B4-BE49-F238E27FC236}">
                <a16:creationId xmlns:a16="http://schemas.microsoft.com/office/drawing/2014/main" id="{B8E5C97E-66A1-3442-B9B8-9AFFD9AA6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087" y="1531832"/>
            <a:ext cx="3679825" cy="31178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V Cartoon Wallpapers - Top Free TV Cartoon Backgrounds - WallpaperAccess">
            <a:extLst>
              <a:ext uri="{FF2B5EF4-FFF2-40B4-BE49-F238E27FC236}">
                <a16:creationId xmlns:a16="http://schemas.microsoft.com/office/drawing/2014/main" id="{E65F407C-EF27-6743-800F-19E93668A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3920">
            <a:off x="7045581" y="3513752"/>
            <a:ext cx="1777753" cy="13333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adio tuner receiver drawing free image download">
            <a:extLst>
              <a:ext uri="{FF2B5EF4-FFF2-40B4-BE49-F238E27FC236}">
                <a16:creationId xmlns:a16="http://schemas.microsoft.com/office/drawing/2014/main" id="{0DF4F138-A768-E447-8917-F06AA84E3E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7"/>
          <a:stretch/>
        </p:blipFill>
        <p:spPr bwMode="auto">
          <a:xfrm rot="19914064">
            <a:off x="633711" y="1354267"/>
            <a:ext cx="1497595" cy="1165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300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Two-step flow model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Theorization: Information flows from media text to ‘opinion leaders,’ who then relay the information back to the public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“Ideas often flow from radio and print to the opinion leaders and from them to the less active sections of the population” (</a:t>
            </a:r>
            <a:r>
              <a:rPr lang="en-US" sz="1600" dirty="0" err="1"/>
              <a:t>Berelson</a:t>
            </a:r>
            <a:r>
              <a:rPr lang="en-US" sz="1600" dirty="0"/>
              <a:t> et al., 1944)</a:t>
            </a:r>
            <a:br>
              <a:rPr lang="en-US" sz="1600" dirty="0"/>
            </a:b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>
                <a:hlinkClick r:id="rId3"/>
              </a:rPr>
              <a:t>The Decatur(Illinois) study </a:t>
            </a:r>
            <a:r>
              <a:rPr lang="en-US" sz="1800" dirty="0"/>
              <a:t>(Katz &amp; </a:t>
            </a:r>
            <a:r>
              <a:rPr lang="en-US" sz="1800" dirty="0" err="1"/>
              <a:t>Lazarsfield</a:t>
            </a:r>
            <a:r>
              <a:rPr lang="en-US" sz="1800" dirty="0"/>
              <a:t>, 1945)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Decision in marketing, fashions, movie and public affairs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Panel study conducted by interview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Critics by Todd Gitlin (1978):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Selection bias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The flaws in the interpretation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The limited definition of “influence”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400" dirty="0"/>
              <a:t>The medium?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800" dirty="0"/>
              <a:t>The Elmira study on voting (</a:t>
            </a:r>
            <a:r>
              <a:rPr lang="en-US" sz="1800" dirty="0" err="1"/>
              <a:t>Berelson</a:t>
            </a:r>
            <a:r>
              <a:rPr lang="en-US" sz="1800" dirty="0"/>
              <a:t>, </a:t>
            </a:r>
            <a:r>
              <a:rPr lang="en-US" sz="1800" dirty="0" err="1"/>
              <a:t>Lazarsfeld</a:t>
            </a:r>
            <a:r>
              <a:rPr lang="en-US" sz="1800" dirty="0"/>
              <a:t> &amp; McPhee, 1948)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Truman v. </a:t>
            </a:r>
            <a:r>
              <a:rPr lang="en-US" sz="1600" dirty="0" err="1"/>
              <a:t>Deway</a:t>
            </a: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pic>
        <p:nvPicPr>
          <p:cNvPr id="3078" name="Picture 6" descr="Todd Gitlin - Wikipedia">
            <a:extLst>
              <a:ext uri="{FF2B5EF4-FFF2-40B4-BE49-F238E27FC236}">
                <a16:creationId xmlns:a16="http://schemas.microsoft.com/office/drawing/2014/main" id="{2EBDF076-EFA4-C349-B8C0-B484C9589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251" y="2571750"/>
            <a:ext cx="1345177" cy="1586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39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510197"/>
            <a:ext cx="7378107" cy="416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Who are the opinion leaders? (Katz,</a:t>
            </a:r>
            <a:r>
              <a:rPr lang="zh-CN" altLang="en-US" sz="2400" dirty="0"/>
              <a:t> </a:t>
            </a:r>
            <a:r>
              <a:rPr lang="en-US" altLang="zh-CN" sz="2400" dirty="0"/>
              <a:t>1957</a:t>
            </a:r>
            <a:r>
              <a:rPr lang="zh-CN" altLang="en-US" sz="2400" dirty="0"/>
              <a:t>）</a:t>
            </a:r>
            <a:r>
              <a:rPr lang="en-US" sz="2400" dirty="0"/>
              <a:t>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Broad definition: individuals who influence the attitudes, beliefs and actions of others (the “influential”). 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Who one is – the individual characteristics and values of a person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The opinion follower wants to be like the opinion leader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What one knows – the level of competence or expertise of a person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An opinion follower prefers an opinion with the knowledge, familiarity or expertise on the matter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Whom one knows – the person’s accessibility and the connections they can mobilize </a:t>
            </a: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Whom the opinion leader knows within a group and outside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Within the group: the sphere of influence of the opinion leaders is within his/her group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Outside the group: an individual’s influence is not limited to his/her group, but also those who he/she knows outside his/her group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137884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55"/>
          <p:cNvSpPr txBox="1">
            <a:spLocks noGrp="1"/>
          </p:cNvSpPr>
          <p:nvPr>
            <p:ph type="title"/>
          </p:nvPr>
        </p:nvSpPr>
        <p:spPr>
          <a:xfrm>
            <a:off x="339480" y="2019280"/>
            <a:ext cx="8913377" cy="552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What are the opinion leaders </a:t>
            </a:r>
            <a:r>
              <a:rPr lang="en" sz="3600" dirty="0" err="1"/>
              <a:t>nowaday</a:t>
            </a:r>
            <a:r>
              <a:rPr lang="en-US" sz="3600" dirty="0"/>
              <a:t>s</a:t>
            </a:r>
            <a:r>
              <a:rPr lang="en" sz="3600" dirty="0"/>
              <a:t>?</a:t>
            </a:r>
            <a:endParaRPr sz="3600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A8CBCF5-668D-114C-A447-D9D47A2B5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24" y="115952"/>
            <a:ext cx="2547725" cy="1428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Text&#10;&#10;Description automatically generated with low confidence">
            <a:extLst>
              <a:ext uri="{FF2B5EF4-FFF2-40B4-BE49-F238E27FC236}">
                <a16:creationId xmlns:a16="http://schemas.microsoft.com/office/drawing/2014/main" id="{1AF511FD-F05B-324C-8517-9BD40EE7A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786" y="1268466"/>
            <a:ext cx="2754985" cy="10317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D878FE9-86C8-CC47-B613-BBF20C37A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5278" y="2019280"/>
            <a:ext cx="3509364" cy="978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F952D7D8-5A8F-ED40-B036-EB5F64B07F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6691" y="2584430"/>
            <a:ext cx="2794000" cy="1181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EF0FC49-D59C-B640-ACDA-BF7FE0C0B4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8663" y="3136407"/>
            <a:ext cx="1734709" cy="19331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171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32634" y="530489"/>
            <a:ext cx="7811366" cy="3869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How to measure influence? (Dubois &amp; Gaffney, 2014)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" name="Google Shape;431;p32">
            <a:extLst>
              <a:ext uri="{FF2B5EF4-FFF2-40B4-BE49-F238E27FC236}">
                <a16:creationId xmlns:a16="http://schemas.microsoft.com/office/drawing/2014/main" id="{E58618D1-9EC9-0248-9036-2DB4C644C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3524" y="1204098"/>
            <a:ext cx="7743527" cy="3748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Having a following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Seen as an expert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Knowledgeable/have expertise</a:t>
            </a:r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r>
              <a:rPr lang="en-US" sz="1800" dirty="0"/>
              <a:t>The position in the network (some basic network metrics)</a:t>
            </a:r>
          </a:p>
          <a:p>
            <a:pPr marL="742950" lvl="2" indent="-285750">
              <a:spcBef>
                <a:spcPts val="0"/>
              </a:spcBef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600" dirty="0"/>
              <a:t>(Local) Clustering coefficient:</a:t>
            </a:r>
          </a:p>
          <a:p>
            <a:pPr marL="742950" lvl="2" indent="-285750">
              <a:spcBef>
                <a:spcPts val="0"/>
              </a:spcBef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600" dirty="0"/>
              <a:t>Measures of centrality:</a:t>
            </a:r>
          </a:p>
          <a:p>
            <a:pPr marL="1200150" lvl="3" indent="-285750">
              <a:spcBef>
                <a:spcPts val="0"/>
              </a:spcBef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400" dirty="0"/>
              <a:t>Degree centrality</a:t>
            </a:r>
          </a:p>
          <a:p>
            <a:pPr marL="1200150" lvl="3" indent="-285750">
              <a:spcBef>
                <a:spcPts val="0"/>
              </a:spcBef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400" dirty="0" err="1"/>
              <a:t>Betweeness</a:t>
            </a:r>
            <a:r>
              <a:rPr lang="en-US" sz="1400" dirty="0"/>
              <a:t> centrality</a:t>
            </a:r>
          </a:p>
          <a:p>
            <a:pPr marL="1200150" lvl="3" indent="-285750">
              <a:spcBef>
                <a:spcPts val="0"/>
              </a:spcBef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US" sz="1400" dirty="0"/>
              <a:t>Eigenvector centrality</a:t>
            </a:r>
          </a:p>
          <a:p>
            <a:pPr marL="628650" lvl="2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endParaRPr lang="en-US" sz="1800" dirty="0"/>
          </a:p>
          <a:p>
            <a:pPr marL="171450" lvl="1" indent="-171450">
              <a:spcBef>
                <a:spcPts val="0"/>
              </a:spcBef>
              <a:buClr>
                <a:schemeClr val="dk1"/>
              </a:buClr>
              <a:buSzPts val="1100"/>
              <a:buFont typeface="DM Sans"/>
              <a:buChar char="●"/>
            </a:pP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400" dirty="0"/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8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800" dirty="0"/>
          </a:p>
          <a:p>
            <a:pPr marL="171450" indent="-171450">
              <a:buClr>
                <a:schemeClr val="dk1"/>
              </a:buClr>
              <a:buSzPts val="1100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FAB937BC-AA6F-5440-B55A-7B312835D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925" y="2559638"/>
            <a:ext cx="3931126" cy="23186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159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356021"/>
            <a:ext cx="7378107" cy="618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Two step flow in today’s environment 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dirty="0">
                <a:hlinkClick r:id="rId3"/>
              </a:rPr>
              <a:t>Guo et al., 201</a:t>
            </a:r>
            <a:r>
              <a:rPr lang="en-US" sz="2400" dirty="0"/>
              <a:t>8)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28A21-4397-EE42-B3A3-F89872AA7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 descr="Chart, diagram&#10;&#10;Description automatically generated">
            <a:extLst>
              <a:ext uri="{FF2B5EF4-FFF2-40B4-BE49-F238E27FC236}">
                <a16:creationId xmlns:a16="http://schemas.microsoft.com/office/drawing/2014/main" id="{8098AE31-8F99-A54E-A966-E98734D92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49" y="1175690"/>
            <a:ext cx="4281651" cy="3554186"/>
          </a:xfrm>
          <a:prstGeom prst="rect">
            <a:avLst/>
          </a:prstGeom>
        </p:spPr>
      </p:pic>
      <p:pic>
        <p:nvPicPr>
          <p:cNvPr id="17" name="Picture 16" descr="Chart, diagram&#10;&#10;Description automatically generated">
            <a:extLst>
              <a:ext uri="{FF2B5EF4-FFF2-40B4-BE49-F238E27FC236}">
                <a16:creationId xmlns:a16="http://schemas.microsoft.com/office/drawing/2014/main" id="{1C797B0E-FD97-6445-9E23-DF2C03C8C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175690"/>
            <a:ext cx="4291848" cy="3554186"/>
          </a:xfrm>
          <a:prstGeom prst="rect">
            <a:avLst/>
          </a:prstGeom>
        </p:spPr>
      </p:pic>
      <p:sp>
        <p:nvSpPr>
          <p:cNvPr id="19" name="Google Shape;431;p32">
            <a:extLst>
              <a:ext uri="{FF2B5EF4-FFF2-40B4-BE49-F238E27FC236}">
                <a16:creationId xmlns:a16="http://schemas.microsoft.com/office/drawing/2014/main" id="{A1B2AB2D-3B97-1D42-968B-9FC9656C1C95}"/>
              </a:ext>
            </a:extLst>
          </p:cNvPr>
          <p:cNvSpPr txBox="1">
            <a:spLocks/>
          </p:cNvSpPr>
          <p:nvPr/>
        </p:nvSpPr>
        <p:spPr>
          <a:xfrm>
            <a:off x="1023475" y="4742400"/>
            <a:ext cx="7377000" cy="3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None/>
            </a:pPr>
            <a:r>
              <a:rPr lang="en-US" dirty="0"/>
              <a:t>Clinton’s network: blue – positive; red – negative; Trump’s network:  red – positive; blue – negative </a:t>
            </a:r>
          </a:p>
        </p:txBody>
      </p:sp>
    </p:spTree>
    <p:extLst>
      <p:ext uri="{BB962C8B-B14F-4D97-AF65-F5344CB8AC3E}">
        <p14:creationId xmlns:p14="http://schemas.microsoft.com/office/powerpoint/2010/main" val="159385249"/>
      </p:ext>
    </p:extLst>
  </p:cSld>
  <p:clrMapOvr>
    <a:masterClrMapping/>
  </p:clrMapOvr>
</p:sld>
</file>

<file path=ppt/theme/theme1.xml><?xml version="1.0" encoding="utf-8"?>
<a:theme xmlns:a="http://schemas.openxmlformats.org/drawingml/2006/main" name="Mass Media Marketing Plan">
  <a:themeElements>
    <a:clrScheme name="Simple Light">
      <a:dk1>
        <a:srgbClr val="E79898"/>
      </a:dk1>
      <a:lt1>
        <a:srgbClr val="CE9FBC"/>
      </a:lt1>
      <a:dk2>
        <a:srgbClr val="92CCCA"/>
      </a:dk2>
      <a:lt2>
        <a:srgbClr val="224253"/>
      </a:lt2>
      <a:accent1>
        <a:srgbClr val="F8E6DC"/>
      </a:accent1>
      <a:accent2>
        <a:srgbClr val="224253"/>
      </a:accent2>
      <a:accent3>
        <a:srgbClr val="509195"/>
      </a:accent3>
      <a:accent4>
        <a:srgbClr val="92CCCA"/>
      </a:accent4>
      <a:accent5>
        <a:srgbClr val="CE9FBC"/>
      </a:accent5>
      <a:accent6>
        <a:srgbClr val="AA88A1"/>
      </a:accent6>
      <a:hlink>
        <a:srgbClr val="2242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8845</TotalTime>
  <Words>827</Words>
  <Application>Microsoft Macintosh PowerPoint</Application>
  <PresentationFormat>On-screen Show (16:9)</PresentationFormat>
  <Paragraphs>144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DM Sans</vt:lpstr>
      <vt:lpstr>Courier New</vt:lpstr>
      <vt:lpstr>Abril Fatface</vt:lpstr>
      <vt:lpstr>Mass Media Marketing Plan</vt:lpstr>
      <vt:lpstr>MEDIA &amp; THE PUBLIC</vt:lpstr>
      <vt:lpstr>Strong/Powerful media effect</vt:lpstr>
      <vt:lpstr>Two steps flow model of communication</vt:lpstr>
      <vt:lpstr>Two steps flow model of communication</vt:lpstr>
      <vt:lpstr>Two-step flow model</vt:lpstr>
      <vt:lpstr>Who are the opinion leaders? (Katz, 1957） </vt:lpstr>
      <vt:lpstr>What are the opinion leaders nowadays?</vt:lpstr>
      <vt:lpstr>How to measure influence? (Dubois &amp; Gaffney, 2014)</vt:lpstr>
      <vt:lpstr>Two step flow in today’s environment  (Guo et al., 2018)</vt:lpstr>
      <vt:lpstr>Two step flow in today’s environment  (Guo et al., 2018)</vt:lpstr>
      <vt:lpstr>A call for modification?</vt:lpstr>
      <vt:lpstr>Multi-step flow model of communication</vt:lpstr>
      <vt:lpstr>Multi-step flow model – network step flow model</vt:lpstr>
      <vt:lpstr>Multi-step flow model – network-step flow model</vt:lpstr>
      <vt:lpstr>The reemergence to the one-step flow?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&amp; THE PUBLIC</dc:title>
  <cp:lastModifiedBy>Wang, Ryan Y.</cp:lastModifiedBy>
  <cp:revision>35</cp:revision>
  <dcterms:modified xsi:type="dcterms:W3CDTF">2022-02-09T07:07:21Z</dcterms:modified>
</cp:coreProperties>
</file>